
<file path=[Content_Types].xml><?xml version="1.0" encoding="utf-8"?>
<Types xmlns="http://schemas.openxmlformats.org/package/2006/content-types">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3"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Lst>
  <p:sldSz cy="5143500" cx="9144000"/>
  <p:notesSz cx="6858000" cy="9144000"/>
  <p:embeddedFontLst>
    <p:embeddedFont>
      <p:font typeface="Roboto Black"/>
      <p:bold r:id="rId22"/>
      <p:boldItalic r:id="rId23"/>
    </p:embeddedFont>
    <p:embeddedFont>
      <p:font typeface="Roboto"/>
      <p:regular r:id="rId24"/>
      <p:bold r:id="rId25"/>
      <p:italic r:id="rId26"/>
      <p:boldItalic r:id="rId27"/>
    </p:embeddedFont>
    <p:embeddedFont>
      <p:font typeface="Roboto Light"/>
      <p:regular r:id="rId28"/>
      <p:bold r:id="rId29"/>
      <p:italic r:id="rId30"/>
      <p:boldItalic r:id="rId3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font" Target="fonts/RobotoBlack-bold.fntdata"/><Relationship Id="rId21" Type="http://schemas.openxmlformats.org/officeDocument/2006/relationships/slide" Target="slides/slide16.xml"/><Relationship Id="rId24" Type="http://schemas.openxmlformats.org/officeDocument/2006/relationships/font" Target="fonts/Roboto-regular.fntdata"/><Relationship Id="rId23" Type="http://schemas.openxmlformats.org/officeDocument/2006/relationships/font" Target="fonts/RobotoBlack-bold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Roboto-italic.fntdata"/><Relationship Id="rId25" Type="http://schemas.openxmlformats.org/officeDocument/2006/relationships/font" Target="fonts/Roboto-bold.fntdata"/><Relationship Id="rId28" Type="http://schemas.openxmlformats.org/officeDocument/2006/relationships/font" Target="fonts/RobotoLight-regular.fntdata"/><Relationship Id="rId27" Type="http://schemas.openxmlformats.org/officeDocument/2006/relationships/font" Target="fonts/Roboto-boldItalic.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RobotoLight-bold.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RobotoLight-boldItalic.fntdata"/><Relationship Id="rId30" Type="http://schemas.openxmlformats.org/officeDocument/2006/relationships/font" Target="fonts/RobotoLight-italic.fnt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 name="Shape 46"/>
        <p:cNvGrpSpPr/>
        <p:nvPr/>
      </p:nvGrpSpPr>
      <p:grpSpPr>
        <a:xfrm>
          <a:off x="0" y="0"/>
          <a:ext cx="0" cy="0"/>
          <a:chOff x="0" y="0"/>
          <a:chExt cx="0" cy="0"/>
        </a:xfrm>
      </p:grpSpPr>
      <p:sp>
        <p:nvSpPr>
          <p:cNvPr id="47" name="Google Shape;47;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48" name="Google Shape;48;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g6ef7d0be4e_0_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 name="Google Shape;105;g6ef7d0be4e_0_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g6ef7d0be4e_0_1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 name="Google Shape;111;g6ef7d0be4e_0_1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g6ef7d0be4e_0_1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7" name="Google Shape;117;g6ef7d0be4e_0_1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g6ef7d0be4e_0_1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3" name="Google Shape;123;g6ef7d0be4e_0_1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g6ef7d0be4e_0_1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9" name="Google Shape;129;g6ef7d0be4e_0_1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g6ef7d0be4e_0_1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5" name="Google Shape;135;g6ef7d0be4e_0_1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g6ef7d0be4e_0_1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2" name="Google Shape;142;g6ef7d0be4e_0_1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 name="Shape 54"/>
        <p:cNvGrpSpPr/>
        <p:nvPr/>
      </p:nvGrpSpPr>
      <p:grpSpPr>
        <a:xfrm>
          <a:off x="0" y="0"/>
          <a:ext cx="0" cy="0"/>
          <a:chOff x="0" y="0"/>
          <a:chExt cx="0" cy="0"/>
        </a:xfrm>
      </p:grpSpPr>
      <p:sp>
        <p:nvSpPr>
          <p:cNvPr id="55" name="Google Shape;55;g6ef7d0be4e_0_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 name="Google Shape;56;g6ef7d0be4e_0_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 name="Shape 61"/>
        <p:cNvGrpSpPr/>
        <p:nvPr/>
      </p:nvGrpSpPr>
      <p:grpSpPr>
        <a:xfrm>
          <a:off x="0" y="0"/>
          <a:ext cx="0" cy="0"/>
          <a:chOff x="0" y="0"/>
          <a:chExt cx="0" cy="0"/>
        </a:xfrm>
      </p:grpSpPr>
      <p:sp>
        <p:nvSpPr>
          <p:cNvPr id="62" name="Google Shape;62;g6ef7d0be4e_0_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 name="Google Shape;63;g6ef7d0be4e_0_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 name="Shape 67"/>
        <p:cNvGrpSpPr/>
        <p:nvPr/>
      </p:nvGrpSpPr>
      <p:grpSpPr>
        <a:xfrm>
          <a:off x="0" y="0"/>
          <a:ext cx="0" cy="0"/>
          <a:chOff x="0" y="0"/>
          <a:chExt cx="0" cy="0"/>
        </a:xfrm>
      </p:grpSpPr>
      <p:sp>
        <p:nvSpPr>
          <p:cNvPr id="68" name="Google Shape;68;g6ef7d0be4e_0_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 name="Google Shape;69;g6ef7d0be4e_0_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 name="Shape 73"/>
        <p:cNvGrpSpPr/>
        <p:nvPr/>
      </p:nvGrpSpPr>
      <p:grpSpPr>
        <a:xfrm>
          <a:off x="0" y="0"/>
          <a:ext cx="0" cy="0"/>
          <a:chOff x="0" y="0"/>
          <a:chExt cx="0" cy="0"/>
        </a:xfrm>
      </p:grpSpPr>
      <p:sp>
        <p:nvSpPr>
          <p:cNvPr id="74" name="Google Shape;74;g6ef7d0be4e_0_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 name="Google Shape;75;g6ef7d0be4e_0_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 name="Shape 79"/>
        <p:cNvGrpSpPr/>
        <p:nvPr/>
      </p:nvGrpSpPr>
      <p:grpSpPr>
        <a:xfrm>
          <a:off x="0" y="0"/>
          <a:ext cx="0" cy="0"/>
          <a:chOff x="0" y="0"/>
          <a:chExt cx="0" cy="0"/>
        </a:xfrm>
      </p:grpSpPr>
      <p:sp>
        <p:nvSpPr>
          <p:cNvPr id="80" name="Google Shape;80;g6ef7d0be4e_0_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 name="Google Shape;81;g6ef7d0be4e_0_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g6ef7d0be4e_0_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7" name="Google Shape;87;g6ef7d0be4e_0_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g715d26e0bd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 name="Google Shape;93;g715d26e0b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g6ef7d0be4e_0_1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 name="Google Shape;99;g6ef7d0be4e_0_1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27" name="Shape 27"/>
        <p:cNvGrpSpPr/>
        <p:nvPr/>
      </p:nvGrpSpPr>
      <p:grpSpPr>
        <a:xfrm>
          <a:off x="0" y="0"/>
          <a:ext cx="0" cy="0"/>
          <a:chOff x="0" y="0"/>
          <a:chExt cx="0" cy="0"/>
        </a:xfrm>
      </p:grpSpPr>
      <p:sp>
        <p:nvSpPr>
          <p:cNvPr id="28" name="Google Shape;28;p1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9" name="Shape 29"/>
        <p:cNvGrpSpPr/>
        <p:nvPr/>
      </p:nvGrpSpPr>
      <p:grpSpPr>
        <a:xfrm>
          <a:off x="0" y="0"/>
          <a:ext cx="0" cy="0"/>
          <a:chOff x="0" y="0"/>
          <a:chExt cx="0" cy="0"/>
        </a:xfrm>
      </p:grpSpPr>
      <p:sp>
        <p:nvSpPr>
          <p:cNvPr id="30" name="Google Shape;30;p1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p:cSld name="TITLE_1">
    <p:spTree>
      <p:nvGrpSpPr>
        <p:cNvPr id="31" name="Shape 31"/>
        <p:cNvGrpSpPr/>
        <p:nvPr/>
      </p:nvGrpSpPr>
      <p:grpSpPr>
        <a:xfrm>
          <a:off x="0" y="0"/>
          <a:ext cx="0" cy="0"/>
          <a:chOff x="0" y="0"/>
          <a:chExt cx="0" cy="0"/>
        </a:xfrm>
      </p:grpSpPr>
      <p:sp>
        <p:nvSpPr>
          <p:cNvPr id="32" name="Google Shape;32;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2">
  <p:cSld name="TITLE_2">
    <p:spTree>
      <p:nvGrpSpPr>
        <p:cNvPr id="33" name="Shape 33"/>
        <p:cNvGrpSpPr/>
        <p:nvPr/>
      </p:nvGrpSpPr>
      <p:grpSpPr>
        <a:xfrm>
          <a:off x="0" y="0"/>
          <a:ext cx="0" cy="0"/>
          <a:chOff x="0" y="0"/>
          <a:chExt cx="0" cy="0"/>
        </a:xfrm>
      </p:grpSpPr>
      <p:sp>
        <p:nvSpPr>
          <p:cNvPr id="34" name="Google Shape;34;p14"/>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Autofit/>
          </a:bodyPr>
          <a:lstStyle>
            <a:lvl1pPr lvl="0" rtl="0" algn="ctr">
              <a:spcBef>
                <a:spcPts val="0"/>
              </a:spcBef>
              <a:spcAft>
                <a:spcPts val="0"/>
              </a:spcAft>
              <a:buSzPts val="5200"/>
              <a:buChar char="●"/>
              <a:defRPr sz="5200"/>
            </a:lvl1pPr>
            <a:lvl2pPr lvl="1" rtl="0" algn="ctr">
              <a:spcBef>
                <a:spcPts val="0"/>
              </a:spcBef>
              <a:spcAft>
                <a:spcPts val="0"/>
              </a:spcAft>
              <a:buSzPts val="5200"/>
              <a:buChar char="○"/>
              <a:defRPr sz="5200"/>
            </a:lvl2pPr>
            <a:lvl3pPr lvl="2" rtl="0" algn="ctr">
              <a:spcBef>
                <a:spcPts val="0"/>
              </a:spcBef>
              <a:spcAft>
                <a:spcPts val="0"/>
              </a:spcAft>
              <a:buSzPts val="5200"/>
              <a:buChar char="■"/>
              <a:defRPr sz="5200"/>
            </a:lvl3pPr>
            <a:lvl4pPr lvl="3" rtl="0" algn="ctr">
              <a:spcBef>
                <a:spcPts val="0"/>
              </a:spcBef>
              <a:spcAft>
                <a:spcPts val="0"/>
              </a:spcAft>
              <a:buSzPts val="5200"/>
              <a:buChar char="●"/>
              <a:defRPr sz="5200"/>
            </a:lvl4pPr>
            <a:lvl5pPr lvl="4" rtl="0" algn="ctr">
              <a:spcBef>
                <a:spcPts val="0"/>
              </a:spcBef>
              <a:spcAft>
                <a:spcPts val="0"/>
              </a:spcAft>
              <a:buSzPts val="5200"/>
              <a:buChar char="○"/>
              <a:defRPr sz="5200"/>
            </a:lvl5pPr>
            <a:lvl6pPr lvl="5" rtl="0" algn="ctr">
              <a:spcBef>
                <a:spcPts val="0"/>
              </a:spcBef>
              <a:spcAft>
                <a:spcPts val="0"/>
              </a:spcAft>
              <a:buSzPts val="5200"/>
              <a:buChar char="■"/>
              <a:defRPr sz="5200"/>
            </a:lvl6pPr>
            <a:lvl7pPr lvl="6" rtl="0" algn="ctr">
              <a:spcBef>
                <a:spcPts val="0"/>
              </a:spcBef>
              <a:spcAft>
                <a:spcPts val="0"/>
              </a:spcAft>
              <a:buSzPts val="5200"/>
              <a:buChar char="●"/>
              <a:defRPr sz="5200"/>
            </a:lvl7pPr>
            <a:lvl8pPr lvl="7" rtl="0" algn="ctr">
              <a:spcBef>
                <a:spcPts val="0"/>
              </a:spcBef>
              <a:spcAft>
                <a:spcPts val="0"/>
              </a:spcAft>
              <a:buSzPts val="5200"/>
              <a:buChar char="○"/>
              <a:defRPr sz="5200"/>
            </a:lvl8pPr>
            <a:lvl9pPr lvl="8" rtl="0" algn="ctr">
              <a:spcBef>
                <a:spcPts val="0"/>
              </a:spcBef>
              <a:spcAft>
                <a:spcPts val="0"/>
              </a:spcAft>
              <a:buSzPts val="5200"/>
              <a:buChar char="■"/>
              <a:defRPr sz="5200"/>
            </a:lvl9pPr>
          </a:lstStyle>
          <a:p/>
        </p:txBody>
      </p:sp>
      <p:sp>
        <p:nvSpPr>
          <p:cNvPr id="35" name="Google Shape;35;p14"/>
          <p:cNvSpPr txBox="1"/>
          <p:nvPr>
            <p:ph idx="1" type="subTitle"/>
          </p:nvPr>
        </p:nvSpPr>
        <p:spPr>
          <a:xfrm>
            <a:off x="311700" y="2834125"/>
            <a:ext cx="8520600" cy="792600"/>
          </a:xfrm>
          <a:prstGeom prst="rect">
            <a:avLst/>
          </a:prstGeom>
          <a:noFill/>
          <a:ln>
            <a:noFill/>
          </a:ln>
        </p:spPr>
        <p:txBody>
          <a:bodyPr anchorCtr="0" anchor="ctr" bIns="91425" lIns="91425" spcFirstLastPara="1" rIns="91425" wrap="square" tIns="91425">
            <a:noAutofit/>
          </a:bodyPr>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pic>
        <p:nvPicPr>
          <p:cNvPr id="36" name="Google Shape;36;p14"/>
          <p:cNvPicPr preferRelativeResize="0"/>
          <p:nvPr/>
        </p:nvPicPr>
        <p:blipFill>
          <a:blip r:embed="rId2">
            <a:alphaModFix/>
          </a:blip>
          <a:stretch>
            <a:fillRect/>
          </a:stretch>
        </p:blipFill>
        <p:spPr>
          <a:xfrm>
            <a:off x="2926337" y="4815126"/>
            <a:ext cx="3291325" cy="212975"/>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3">
  <p:cSld name="TITLE_3">
    <p:spTree>
      <p:nvGrpSpPr>
        <p:cNvPr id="37" name="Shape 37"/>
        <p:cNvGrpSpPr/>
        <p:nvPr/>
      </p:nvGrpSpPr>
      <p:grpSpPr>
        <a:xfrm>
          <a:off x="0" y="0"/>
          <a:ext cx="0" cy="0"/>
          <a:chOff x="0" y="0"/>
          <a:chExt cx="0" cy="0"/>
        </a:xfrm>
      </p:grpSpPr>
      <p:sp>
        <p:nvSpPr>
          <p:cNvPr id="38" name="Google Shape;38;p15"/>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Autofit/>
          </a:bodyPr>
          <a:lstStyle>
            <a:lvl1pPr lvl="0" rtl="0" algn="ctr">
              <a:spcBef>
                <a:spcPts val="0"/>
              </a:spcBef>
              <a:spcAft>
                <a:spcPts val="0"/>
              </a:spcAft>
              <a:buSzPts val="5200"/>
              <a:buChar char="●"/>
              <a:defRPr sz="5200"/>
            </a:lvl1pPr>
            <a:lvl2pPr lvl="1" rtl="0" algn="ctr">
              <a:spcBef>
                <a:spcPts val="0"/>
              </a:spcBef>
              <a:spcAft>
                <a:spcPts val="0"/>
              </a:spcAft>
              <a:buSzPts val="5200"/>
              <a:buChar char="○"/>
              <a:defRPr sz="5200"/>
            </a:lvl2pPr>
            <a:lvl3pPr lvl="2" rtl="0" algn="ctr">
              <a:spcBef>
                <a:spcPts val="0"/>
              </a:spcBef>
              <a:spcAft>
                <a:spcPts val="0"/>
              </a:spcAft>
              <a:buSzPts val="5200"/>
              <a:buChar char="■"/>
              <a:defRPr sz="5200"/>
            </a:lvl3pPr>
            <a:lvl4pPr lvl="3" rtl="0" algn="ctr">
              <a:spcBef>
                <a:spcPts val="0"/>
              </a:spcBef>
              <a:spcAft>
                <a:spcPts val="0"/>
              </a:spcAft>
              <a:buSzPts val="5200"/>
              <a:buChar char="●"/>
              <a:defRPr sz="5200"/>
            </a:lvl4pPr>
            <a:lvl5pPr lvl="4" rtl="0" algn="ctr">
              <a:spcBef>
                <a:spcPts val="0"/>
              </a:spcBef>
              <a:spcAft>
                <a:spcPts val="0"/>
              </a:spcAft>
              <a:buSzPts val="5200"/>
              <a:buChar char="○"/>
              <a:defRPr sz="5200"/>
            </a:lvl5pPr>
            <a:lvl6pPr lvl="5" rtl="0" algn="ctr">
              <a:spcBef>
                <a:spcPts val="0"/>
              </a:spcBef>
              <a:spcAft>
                <a:spcPts val="0"/>
              </a:spcAft>
              <a:buSzPts val="5200"/>
              <a:buChar char="■"/>
              <a:defRPr sz="5200"/>
            </a:lvl6pPr>
            <a:lvl7pPr lvl="6" rtl="0" algn="ctr">
              <a:spcBef>
                <a:spcPts val="0"/>
              </a:spcBef>
              <a:spcAft>
                <a:spcPts val="0"/>
              </a:spcAft>
              <a:buSzPts val="5200"/>
              <a:buChar char="●"/>
              <a:defRPr sz="5200"/>
            </a:lvl7pPr>
            <a:lvl8pPr lvl="7" rtl="0" algn="ctr">
              <a:spcBef>
                <a:spcPts val="0"/>
              </a:spcBef>
              <a:spcAft>
                <a:spcPts val="0"/>
              </a:spcAft>
              <a:buSzPts val="5200"/>
              <a:buChar char="○"/>
              <a:defRPr sz="5200"/>
            </a:lvl8pPr>
            <a:lvl9pPr lvl="8" rtl="0" algn="ctr">
              <a:spcBef>
                <a:spcPts val="0"/>
              </a:spcBef>
              <a:spcAft>
                <a:spcPts val="0"/>
              </a:spcAft>
              <a:buSzPts val="5200"/>
              <a:buChar char="■"/>
              <a:defRPr sz="5200"/>
            </a:lvl9pPr>
          </a:lstStyle>
          <a:p/>
        </p:txBody>
      </p:sp>
      <p:sp>
        <p:nvSpPr>
          <p:cNvPr id="39" name="Google Shape;39;p15"/>
          <p:cNvSpPr txBox="1"/>
          <p:nvPr>
            <p:ph idx="1" type="subTitle"/>
          </p:nvPr>
        </p:nvSpPr>
        <p:spPr>
          <a:xfrm>
            <a:off x="311700" y="2834125"/>
            <a:ext cx="8520600" cy="792600"/>
          </a:xfrm>
          <a:prstGeom prst="rect">
            <a:avLst/>
          </a:prstGeom>
          <a:noFill/>
          <a:ln>
            <a:noFill/>
          </a:ln>
        </p:spPr>
        <p:txBody>
          <a:bodyPr anchorCtr="0" anchor="ctr" bIns="91425" lIns="91425" spcFirstLastPara="1" rIns="91425" wrap="square" tIns="91425">
            <a:noAutofit/>
          </a:bodyPr>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40" name="Google Shape;40;p1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b="1">
                <a:solidFill>
                  <a:srgbClr val="68D281"/>
                </a:solidFill>
              </a:defRPr>
            </a:lvl1pPr>
            <a:lvl2pPr lvl="1" rtl="0">
              <a:buNone/>
              <a:defRPr b="1">
                <a:solidFill>
                  <a:srgbClr val="68D281"/>
                </a:solidFill>
              </a:defRPr>
            </a:lvl2pPr>
            <a:lvl3pPr lvl="2" rtl="0">
              <a:buNone/>
              <a:defRPr b="1">
                <a:solidFill>
                  <a:srgbClr val="68D281"/>
                </a:solidFill>
              </a:defRPr>
            </a:lvl3pPr>
            <a:lvl4pPr lvl="3" rtl="0">
              <a:buNone/>
              <a:defRPr b="1">
                <a:solidFill>
                  <a:srgbClr val="68D281"/>
                </a:solidFill>
              </a:defRPr>
            </a:lvl4pPr>
            <a:lvl5pPr lvl="4" rtl="0">
              <a:buNone/>
              <a:defRPr b="1">
                <a:solidFill>
                  <a:srgbClr val="68D281"/>
                </a:solidFill>
              </a:defRPr>
            </a:lvl5pPr>
            <a:lvl6pPr lvl="5" rtl="0">
              <a:buNone/>
              <a:defRPr b="1">
                <a:solidFill>
                  <a:srgbClr val="68D281"/>
                </a:solidFill>
              </a:defRPr>
            </a:lvl6pPr>
            <a:lvl7pPr lvl="6" rtl="0">
              <a:buNone/>
              <a:defRPr b="1">
                <a:solidFill>
                  <a:srgbClr val="68D281"/>
                </a:solidFill>
              </a:defRPr>
            </a:lvl7pPr>
            <a:lvl8pPr lvl="7" rtl="0">
              <a:buNone/>
              <a:defRPr b="1">
                <a:solidFill>
                  <a:srgbClr val="68D281"/>
                </a:solidFill>
              </a:defRPr>
            </a:lvl8pPr>
            <a:lvl9pPr lvl="8" rtl="0">
              <a:buNone/>
              <a:defRPr b="1">
                <a:solidFill>
                  <a:srgbClr val="68D281"/>
                </a:solidFill>
              </a:defRPr>
            </a:lvl9pPr>
          </a:lstStyle>
          <a:p>
            <a:pPr indent="0" lvl="0" marL="0" rtl="0" algn="l">
              <a:spcBef>
                <a:spcPts val="0"/>
              </a:spcBef>
              <a:spcAft>
                <a:spcPts val="0"/>
              </a:spcAft>
              <a:buNone/>
            </a:pPr>
            <a:fld id="{00000000-1234-1234-1234-123412341234}" type="slidenum">
              <a:rPr lang="en"/>
              <a:t>‹#›</a:t>
            </a:fld>
            <a:endParaRPr/>
          </a:p>
        </p:txBody>
      </p:sp>
      <p:pic>
        <p:nvPicPr>
          <p:cNvPr id="41" name="Google Shape;41;p15"/>
          <p:cNvPicPr preferRelativeResize="0"/>
          <p:nvPr/>
        </p:nvPicPr>
        <p:blipFill rotWithShape="1">
          <a:blip r:embed="rId2">
            <a:alphaModFix/>
          </a:blip>
          <a:srcRect b="-12732" l="0" r="0" t="-8995"/>
          <a:stretch/>
        </p:blipFill>
        <p:spPr>
          <a:xfrm>
            <a:off x="152400" y="4758725"/>
            <a:ext cx="699750" cy="298100"/>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4">
  <p:cSld name="TITLE_4">
    <p:spTree>
      <p:nvGrpSpPr>
        <p:cNvPr id="42" name="Shape 42"/>
        <p:cNvGrpSpPr/>
        <p:nvPr/>
      </p:nvGrpSpPr>
      <p:grpSpPr>
        <a:xfrm>
          <a:off x="0" y="0"/>
          <a:ext cx="0" cy="0"/>
          <a:chOff x="0" y="0"/>
          <a:chExt cx="0" cy="0"/>
        </a:xfrm>
      </p:grpSpPr>
      <p:sp>
        <p:nvSpPr>
          <p:cNvPr id="43" name="Google Shape;43;p16"/>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Autofit/>
          </a:bodyPr>
          <a:lstStyle>
            <a:lvl1pPr lvl="0" rtl="0" algn="ctr">
              <a:spcBef>
                <a:spcPts val="0"/>
              </a:spcBef>
              <a:spcAft>
                <a:spcPts val="0"/>
              </a:spcAft>
              <a:buSzPts val="5200"/>
              <a:buChar char="●"/>
              <a:defRPr sz="5200"/>
            </a:lvl1pPr>
            <a:lvl2pPr lvl="1" rtl="0" algn="ctr">
              <a:spcBef>
                <a:spcPts val="0"/>
              </a:spcBef>
              <a:spcAft>
                <a:spcPts val="0"/>
              </a:spcAft>
              <a:buSzPts val="5200"/>
              <a:buChar char="○"/>
              <a:defRPr sz="5200"/>
            </a:lvl2pPr>
            <a:lvl3pPr lvl="2" rtl="0" algn="ctr">
              <a:spcBef>
                <a:spcPts val="0"/>
              </a:spcBef>
              <a:spcAft>
                <a:spcPts val="0"/>
              </a:spcAft>
              <a:buSzPts val="5200"/>
              <a:buChar char="■"/>
              <a:defRPr sz="5200"/>
            </a:lvl3pPr>
            <a:lvl4pPr lvl="3" rtl="0" algn="ctr">
              <a:spcBef>
                <a:spcPts val="0"/>
              </a:spcBef>
              <a:spcAft>
                <a:spcPts val="0"/>
              </a:spcAft>
              <a:buSzPts val="5200"/>
              <a:buChar char="●"/>
              <a:defRPr sz="5200"/>
            </a:lvl4pPr>
            <a:lvl5pPr lvl="4" rtl="0" algn="ctr">
              <a:spcBef>
                <a:spcPts val="0"/>
              </a:spcBef>
              <a:spcAft>
                <a:spcPts val="0"/>
              </a:spcAft>
              <a:buSzPts val="5200"/>
              <a:buChar char="○"/>
              <a:defRPr sz="5200"/>
            </a:lvl5pPr>
            <a:lvl6pPr lvl="5" rtl="0" algn="ctr">
              <a:spcBef>
                <a:spcPts val="0"/>
              </a:spcBef>
              <a:spcAft>
                <a:spcPts val="0"/>
              </a:spcAft>
              <a:buSzPts val="5200"/>
              <a:buChar char="■"/>
              <a:defRPr sz="5200"/>
            </a:lvl6pPr>
            <a:lvl7pPr lvl="6" rtl="0" algn="ctr">
              <a:spcBef>
                <a:spcPts val="0"/>
              </a:spcBef>
              <a:spcAft>
                <a:spcPts val="0"/>
              </a:spcAft>
              <a:buSzPts val="5200"/>
              <a:buChar char="●"/>
              <a:defRPr sz="5200"/>
            </a:lvl7pPr>
            <a:lvl8pPr lvl="7" rtl="0" algn="ctr">
              <a:spcBef>
                <a:spcPts val="0"/>
              </a:spcBef>
              <a:spcAft>
                <a:spcPts val="0"/>
              </a:spcAft>
              <a:buSzPts val="5200"/>
              <a:buChar char="○"/>
              <a:defRPr sz="5200"/>
            </a:lvl8pPr>
            <a:lvl9pPr lvl="8" rtl="0" algn="ctr">
              <a:spcBef>
                <a:spcPts val="0"/>
              </a:spcBef>
              <a:spcAft>
                <a:spcPts val="0"/>
              </a:spcAft>
              <a:buSzPts val="5200"/>
              <a:buChar char="■"/>
              <a:defRPr sz="5200"/>
            </a:lvl9pPr>
          </a:lstStyle>
          <a:p/>
        </p:txBody>
      </p:sp>
      <p:sp>
        <p:nvSpPr>
          <p:cNvPr id="44" name="Google Shape;44;p16"/>
          <p:cNvSpPr txBox="1"/>
          <p:nvPr>
            <p:ph idx="1" type="subTitle"/>
          </p:nvPr>
        </p:nvSpPr>
        <p:spPr>
          <a:xfrm>
            <a:off x="311700" y="2834125"/>
            <a:ext cx="8520600" cy="792600"/>
          </a:xfrm>
          <a:prstGeom prst="rect">
            <a:avLst/>
          </a:prstGeom>
          <a:noFill/>
          <a:ln>
            <a:noFill/>
          </a:ln>
        </p:spPr>
        <p:txBody>
          <a:bodyPr anchorCtr="0" anchor="ctr" bIns="91425" lIns="91425" spcFirstLastPara="1" rIns="91425" wrap="square" tIns="91425">
            <a:noAutofit/>
          </a:bodyPr>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45" name="Google Shape;45;p1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1" name="Shape 11"/>
        <p:cNvGrpSpPr/>
        <p:nvPr/>
      </p:nvGrpSpPr>
      <p:grpSpPr>
        <a:xfrm>
          <a:off x="0" y="0"/>
          <a:ext cx="0" cy="0"/>
          <a:chOff x="0" y="0"/>
          <a:chExt cx="0" cy="0"/>
        </a:xfrm>
      </p:grpSpPr>
      <p:sp>
        <p:nvSpPr>
          <p:cNvPr id="12" name="Google Shape;12;p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3" name="Shape 13"/>
        <p:cNvGrpSpPr/>
        <p:nvPr/>
      </p:nvGrpSpPr>
      <p:grpSpPr>
        <a:xfrm>
          <a:off x="0" y="0"/>
          <a:ext cx="0" cy="0"/>
          <a:chOff x="0" y="0"/>
          <a:chExt cx="0" cy="0"/>
        </a:xfrm>
      </p:grpSpPr>
      <p:sp>
        <p:nvSpPr>
          <p:cNvPr id="14" name="Google Shape;14;p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5" name="Shape 15"/>
        <p:cNvGrpSpPr/>
        <p:nvPr/>
      </p:nvGrpSpPr>
      <p:grpSpPr>
        <a:xfrm>
          <a:off x="0" y="0"/>
          <a:ext cx="0" cy="0"/>
          <a:chOff x="0" y="0"/>
          <a:chExt cx="0" cy="0"/>
        </a:xfrm>
      </p:grpSpPr>
      <p:sp>
        <p:nvSpPr>
          <p:cNvPr id="16" name="Google Shape;16;p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7" name="Shape 17"/>
        <p:cNvGrpSpPr/>
        <p:nvPr/>
      </p:nvGrpSpPr>
      <p:grpSpPr>
        <a:xfrm>
          <a:off x="0" y="0"/>
          <a:ext cx="0" cy="0"/>
          <a:chOff x="0" y="0"/>
          <a:chExt cx="0" cy="0"/>
        </a:xfrm>
      </p:grpSpPr>
      <p:sp>
        <p:nvSpPr>
          <p:cNvPr id="18" name="Google Shape;18;p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9" name="Shape 19"/>
        <p:cNvGrpSpPr/>
        <p:nvPr/>
      </p:nvGrpSpPr>
      <p:grpSpPr>
        <a:xfrm>
          <a:off x="0" y="0"/>
          <a:ext cx="0" cy="0"/>
          <a:chOff x="0" y="0"/>
          <a:chExt cx="0" cy="0"/>
        </a:xfrm>
      </p:grpSpPr>
      <p:sp>
        <p:nvSpPr>
          <p:cNvPr id="20" name="Google Shape;20;p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21" name="Shape 21"/>
        <p:cNvGrpSpPr/>
        <p:nvPr/>
      </p:nvGrpSpPr>
      <p:grpSpPr>
        <a:xfrm>
          <a:off x="0" y="0"/>
          <a:ext cx="0" cy="0"/>
          <a:chOff x="0" y="0"/>
          <a:chExt cx="0" cy="0"/>
        </a:xfrm>
      </p:grpSpPr>
      <p:sp>
        <p:nvSpPr>
          <p:cNvPr id="22" name="Google Shape;22;p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23" name="Shape 23"/>
        <p:cNvGrpSpPr/>
        <p:nvPr/>
      </p:nvGrpSpPr>
      <p:grpSpPr>
        <a:xfrm>
          <a:off x="0" y="0"/>
          <a:ext cx="0" cy="0"/>
          <a:chOff x="0" y="0"/>
          <a:chExt cx="0" cy="0"/>
        </a:xfrm>
      </p:grpSpPr>
      <p:sp>
        <p:nvSpPr>
          <p:cNvPr id="24" name="Google Shape;24;p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25" name="Shape 25"/>
        <p:cNvGrpSpPr/>
        <p:nvPr/>
      </p:nvGrpSpPr>
      <p:grpSpPr>
        <a:xfrm>
          <a:off x="0" y="0"/>
          <a:ext cx="0" cy="0"/>
          <a:chOff x="0" y="0"/>
          <a:chExt cx="0" cy="0"/>
        </a:xfrm>
      </p:grpSpPr>
      <p:sp>
        <p:nvSpPr>
          <p:cNvPr id="26" name="Google Shape;26;p1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2.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theme" Target="../theme/theme1.xml"/><Relationship Id="rId16" Type="http://schemas.openxmlformats.org/officeDocument/2006/relationships/slideLayout" Target="../slideLayouts/slideLayout15.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p:nvPr/>
        </p:nvSpPr>
        <p:spPr>
          <a:xfrm>
            <a:off x="0" y="4715250"/>
            <a:ext cx="9148800" cy="428100"/>
          </a:xfrm>
          <a:prstGeom prst="rect">
            <a:avLst/>
          </a:prstGeom>
          <a:solidFill>
            <a:srgbClr val="2D404B"/>
          </a:solidFill>
          <a:ln cap="flat" cmpd="sng" w="9525">
            <a:solidFill>
              <a:srgbClr val="2D404B"/>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 name="Google Shape;7;p1"/>
          <p:cNvSpPr txBox="1"/>
          <p:nvPr/>
        </p:nvSpPr>
        <p:spPr>
          <a:xfrm>
            <a:off x="78333" y="4732492"/>
            <a:ext cx="548700" cy="3936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sz="1000">
                <a:solidFill>
                  <a:srgbClr val="FFFFFF"/>
                </a:solidFill>
              </a:rPr>
              <a:t>‹#›</a:t>
            </a:fld>
            <a:endParaRPr sz="1000">
              <a:solidFill>
                <a:srgbClr val="FFFFFF"/>
              </a:solidFill>
            </a:endParaRPr>
          </a:p>
        </p:txBody>
      </p:sp>
      <p:pic>
        <p:nvPicPr>
          <p:cNvPr id="8" name="Google Shape;8;p1"/>
          <p:cNvPicPr preferRelativeResize="0"/>
          <p:nvPr/>
        </p:nvPicPr>
        <p:blipFill>
          <a:blip r:embed="rId1">
            <a:alphaModFix/>
          </a:blip>
          <a:stretch>
            <a:fillRect/>
          </a:stretch>
        </p:blipFill>
        <p:spPr>
          <a:xfrm>
            <a:off x="2735650" y="4810300"/>
            <a:ext cx="3677475" cy="237975"/>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7.gi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8.gi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5.gi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6.gi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hyperlink" Target="https://unito.io/blog/running-effective-meetings-tips/" TargetMode="External"/><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hyperlink" Target="https://meeting-report.com/personal-impact-of-meetings/0"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 name="Shape 49"/>
        <p:cNvGrpSpPr/>
        <p:nvPr/>
      </p:nvGrpSpPr>
      <p:grpSpPr>
        <a:xfrm>
          <a:off x="0" y="0"/>
          <a:ext cx="0" cy="0"/>
          <a:chOff x="0" y="0"/>
          <a:chExt cx="0" cy="0"/>
        </a:xfrm>
      </p:grpSpPr>
      <p:sp>
        <p:nvSpPr>
          <p:cNvPr id="50" name="Google Shape;50;p17"/>
          <p:cNvSpPr/>
          <p:nvPr/>
        </p:nvSpPr>
        <p:spPr>
          <a:xfrm>
            <a:off x="-14200" y="-14200"/>
            <a:ext cx="9184500" cy="5181300"/>
          </a:xfrm>
          <a:prstGeom prst="rect">
            <a:avLst/>
          </a:prstGeom>
          <a:solidFill>
            <a:srgbClr val="2D40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51" name="Google Shape;51;p17"/>
          <p:cNvPicPr preferRelativeResize="0"/>
          <p:nvPr/>
        </p:nvPicPr>
        <p:blipFill>
          <a:blip r:embed="rId3">
            <a:alphaModFix/>
          </a:blip>
          <a:stretch>
            <a:fillRect/>
          </a:stretch>
        </p:blipFill>
        <p:spPr>
          <a:xfrm>
            <a:off x="3773125" y="1254325"/>
            <a:ext cx="1597751" cy="1597751"/>
          </a:xfrm>
          <a:prstGeom prst="rect">
            <a:avLst/>
          </a:prstGeom>
          <a:noFill/>
          <a:ln>
            <a:noFill/>
          </a:ln>
        </p:spPr>
      </p:pic>
      <p:sp>
        <p:nvSpPr>
          <p:cNvPr id="52" name="Google Shape;52;p17"/>
          <p:cNvSpPr txBox="1"/>
          <p:nvPr/>
        </p:nvSpPr>
        <p:spPr>
          <a:xfrm>
            <a:off x="1802100" y="3179300"/>
            <a:ext cx="5539800" cy="713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400">
                <a:solidFill>
                  <a:srgbClr val="FFFFFF"/>
                </a:solidFill>
                <a:latin typeface="Roboto"/>
                <a:ea typeface="Roboto"/>
                <a:cs typeface="Roboto"/>
                <a:sym typeface="Roboto"/>
              </a:rPr>
              <a:t>Meeting Playbook</a:t>
            </a:r>
            <a:endParaRPr sz="2400">
              <a:solidFill>
                <a:srgbClr val="FFFFFF"/>
              </a:solidFill>
              <a:latin typeface="Roboto"/>
              <a:ea typeface="Roboto"/>
              <a:cs typeface="Roboto"/>
              <a:sym typeface="Roboto"/>
            </a:endParaRPr>
          </a:p>
        </p:txBody>
      </p:sp>
      <p:pic>
        <p:nvPicPr>
          <p:cNvPr id="53" name="Google Shape;53;p17"/>
          <p:cNvPicPr preferRelativeResize="0"/>
          <p:nvPr/>
        </p:nvPicPr>
        <p:blipFill>
          <a:blip r:embed="rId4">
            <a:alphaModFix/>
          </a:blip>
          <a:stretch>
            <a:fillRect/>
          </a:stretch>
        </p:blipFill>
        <p:spPr>
          <a:xfrm>
            <a:off x="2735650" y="4810300"/>
            <a:ext cx="3677475" cy="23797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sp>
        <p:nvSpPr>
          <p:cNvPr id="107" name="Google Shape;107;p26"/>
          <p:cNvSpPr/>
          <p:nvPr/>
        </p:nvSpPr>
        <p:spPr>
          <a:xfrm>
            <a:off x="-20250" y="-18900"/>
            <a:ext cx="9184500" cy="5181300"/>
          </a:xfrm>
          <a:prstGeom prst="rect">
            <a:avLst/>
          </a:prstGeom>
          <a:solidFill>
            <a:srgbClr val="2D40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 name="Google Shape;108;p26"/>
          <p:cNvSpPr txBox="1"/>
          <p:nvPr/>
        </p:nvSpPr>
        <p:spPr>
          <a:xfrm>
            <a:off x="1802100" y="1858638"/>
            <a:ext cx="5539800" cy="713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3000">
                <a:solidFill>
                  <a:srgbClr val="3AAFA9"/>
                </a:solidFill>
                <a:latin typeface="Roboto Black"/>
                <a:ea typeface="Roboto Black"/>
                <a:cs typeface="Roboto Black"/>
                <a:sym typeface="Roboto Black"/>
              </a:rPr>
              <a:t>Tips for better meetings</a:t>
            </a:r>
            <a:endParaRPr sz="3000">
              <a:solidFill>
                <a:srgbClr val="3AAFA9"/>
              </a:solidFill>
              <a:latin typeface="Roboto Black"/>
              <a:ea typeface="Roboto Black"/>
              <a:cs typeface="Roboto Black"/>
              <a:sym typeface="Roboto Black"/>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 name="Shape 112"/>
        <p:cNvGrpSpPr/>
        <p:nvPr/>
      </p:nvGrpSpPr>
      <p:grpSpPr>
        <a:xfrm>
          <a:off x="0" y="0"/>
          <a:ext cx="0" cy="0"/>
          <a:chOff x="0" y="0"/>
          <a:chExt cx="0" cy="0"/>
        </a:xfrm>
      </p:grpSpPr>
      <p:sp>
        <p:nvSpPr>
          <p:cNvPr id="113" name="Google Shape;113;p27"/>
          <p:cNvSpPr txBox="1"/>
          <p:nvPr/>
        </p:nvSpPr>
        <p:spPr>
          <a:xfrm>
            <a:off x="308050" y="207350"/>
            <a:ext cx="8105700" cy="7926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3000">
                <a:latin typeface="Roboto Black"/>
                <a:ea typeface="Roboto Black"/>
                <a:cs typeface="Roboto Black"/>
                <a:sym typeface="Roboto Black"/>
              </a:rPr>
              <a:t>Set rules on tech/laptop usage </a:t>
            </a:r>
            <a:endParaRPr sz="2800">
              <a:latin typeface="Roboto Black"/>
              <a:ea typeface="Roboto Black"/>
              <a:cs typeface="Roboto Black"/>
              <a:sym typeface="Roboto Black"/>
            </a:endParaRPr>
          </a:p>
        </p:txBody>
      </p:sp>
      <p:pic>
        <p:nvPicPr>
          <p:cNvPr id="114" name="Google Shape;114;p27"/>
          <p:cNvPicPr preferRelativeResize="0"/>
          <p:nvPr/>
        </p:nvPicPr>
        <p:blipFill>
          <a:blip r:embed="rId3">
            <a:alphaModFix/>
          </a:blip>
          <a:stretch>
            <a:fillRect/>
          </a:stretch>
        </p:blipFill>
        <p:spPr>
          <a:xfrm>
            <a:off x="2190750" y="1429175"/>
            <a:ext cx="4762500" cy="267652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 name="Shape 118"/>
        <p:cNvGrpSpPr/>
        <p:nvPr/>
      </p:nvGrpSpPr>
      <p:grpSpPr>
        <a:xfrm>
          <a:off x="0" y="0"/>
          <a:ext cx="0" cy="0"/>
          <a:chOff x="0" y="0"/>
          <a:chExt cx="0" cy="0"/>
        </a:xfrm>
      </p:grpSpPr>
      <p:sp>
        <p:nvSpPr>
          <p:cNvPr id="119" name="Google Shape;119;p28"/>
          <p:cNvSpPr txBox="1"/>
          <p:nvPr/>
        </p:nvSpPr>
        <p:spPr>
          <a:xfrm>
            <a:off x="308050" y="207350"/>
            <a:ext cx="8105700" cy="7926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3000">
                <a:latin typeface="Roboto Black"/>
                <a:ea typeface="Roboto Black"/>
                <a:cs typeface="Roboto Black"/>
                <a:sym typeface="Roboto Black"/>
              </a:rPr>
              <a:t>Consider standing/walking/coffee meetings</a:t>
            </a:r>
            <a:endParaRPr sz="2800">
              <a:latin typeface="Roboto Black"/>
              <a:ea typeface="Roboto Black"/>
              <a:cs typeface="Roboto Black"/>
              <a:sym typeface="Roboto Black"/>
            </a:endParaRPr>
          </a:p>
        </p:txBody>
      </p:sp>
      <p:pic>
        <p:nvPicPr>
          <p:cNvPr id="120" name="Google Shape;120;p28"/>
          <p:cNvPicPr preferRelativeResize="0"/>
          <p:nvPr/>
        </p:nvPicPr>
        <p:blipFill>
          <a:blip r:embed="rId3">
            <a:alphaModFix/>
          </a:blip>
          <a:stretch>
            <a:fillRect/>
          </a:stretch>
        </p:blipFill>
        <p:spPr>
          <a:xfrm>
            <a:off x="3149736" y="1030025"/>
            <a:ext cx="2422325" cy="34604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p29"/>
          <p:cNvSpPr txBox="1"/>
          <p:nvPr/>
        </p:nvSpPr>
        <p:spPr>
          <a:xfrm>
            <a:off x="308050" y="207350"/>
            <a:ext cx="6496200" cy="7926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3000">
                <a:latin typeface="Roboto Black"/>
                <a:ea typeface="Roboto Black"/>
                <a:cs typeface="Roboto Black"/>
                <a:sym typeface="Roboto Black"/>
              </a:rPr>
              <a:t>Feel empowered to decline meetings</a:t>
            </a:r>
            <a:endParaRPr sz="2800">
              <a:latin typeface="Roboto Black"/>
              <a:ea typeface="Roboto Black"/>
              <a:cs typeface="Roboto Black"/>
              <a:sym typeface="Roboto Black"/>
            </a:endParaRPr>
          </a:p>
        </p:txBody>
      </p:sp>
      <p:pic>
        <p:nvPicPr>
          <p:cNvPr id="126" name="Google Shape;126;p29"/>
          <p:cNvPicPr preferRelativeResize="0"/>
          <p:nvPr/>
        </p:nvPicPr>
        <p:blipFill>
          <a:blip r:embed="rId3">
            <a:alphaModFix/>
          </a:blip>
          <a:stretch>
            <a:fillRect/>
          </a:stretch>
        </p:blipFill>
        <p:spPr>
          <a:xfrm>
            <a:off x="2286000" y="1285875"/>
            <a:ext cx="4572000" cy="25717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 name="Shape 130"/>
        <p:cNvGrpSpPr/>
        <p:nvPr/>
      </p:nvGrpSpPr>
      <p:grpSpPr>
        <a:xfrm>
          <a:off x="0" y="0"/>
          <a:ext cx="0" cy="0"/>
          <a:chOff x="0" y="0"/>
          <a:chExt cx="0" cy="0"/>
        </a:xfrm>
      </p:grpSpPr>
      <p:sp>
        <p:nvSpPr>
          <p:cNvPr id="131" name="Google Shape;131;p30"/>
          <p:cNvSpPr txBox="1"/>
          <p:nvPr/>
        </p:nvSpPr>
        <p:spPr>
          <a:xfrm>
            <a:off x="308050" y="207350"/>
            <a:ext cx="7790100" cy="7926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3000">
                <a:latin typeface="Roboto Black"/>
                <a:ea typeface="Roboto Black"/>
                <a:cs typeface="Roboto Black"/>
                <a:sym typeface="Roboto Black"/>
              </a:rPr>
              <a:t>Feel empowered to leave meetings that are no longer valuable to you</a:t>
            </a:r>
            <a:endParaRPr sz="2800">
              <a:latin typeface="Roboto Black"/>
              <a:ea typeface="Roboto Black"/>
              <a:cs typeface="Roboto Black"/>
              <a:sym typeface="Roboto Black"/>
            </a:endParaRPr>
          </a:p>
        </p:txBody>
      </p:sp>
      <p:pic>
        <p:nvPicPr>
          <p:cNvPr id="132" name="Google Shape;132;p30"/>
          <p:cNvPicPr preferRelativeResize="0"/>
          <p:nvPr/>
        </p:nvPicPr>
        <p:blipFill>
          <a:blip r:embed="rId3">
            <a:alphaModFix/>
          </a:blip>
          <a:stretch>
            <a:fillRect/>
          </a:stretch>
        </p:blipFill>
        <p:spPr>
          <a:xfrm>
            <a:off x="3627863" y="1358375"/>
            <a:ext cx="1888275" cy="30730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id="137" name="Google Shape;137;p31"/>
          <p:cNvSpPr txBox="1"/>
          <p:nvPr/>
        </p:nvSpPr>
        <p:spPr>
          <a:xfrm>
            <a:off x="308050" y="207350"/>
            <a:ext cx="8105700" cy="7926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3000">
                <a:latin typeface="Roboto Black"/>
                <a:ea typeface="Roboto Black"/>
                <a:cs typeface="Roboto Black"/>
                <a:sym typeface="Roboto Black"/>
              </a:rPr>
              <a:t>Further reading</a:t>
            </a:r>
            <a:endParaRPr sz="2800">
              <a:latin typeface="Roboto Black"/>
              <a:ea typeface="Roboto Black"/>
              <a:cs typeface="Roboto Black"/>
              <a:sym typeface="Roboto Black"/>
            </a:endParaRPr>
          </a:p>
        </p:txBody>
      </p:sp>
      <p:sp>
        <p:nvSpPr>
          <p:cNvPr id="138" name="Google Shape;138;p31"/>
          <p:cNvSpPr txBox="1"/>
          <p:nvPr/>
        </p:nvSpPr>
        <p:spPr>
          <a:xfrm>
            <a:off x="881900" y="3460525"/>
            <a:ext cx="7454700" cy="691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u="sng">
                <a:solidFill>
                  <a:schemeClr val="hlink"/>
                </a:solidFill>
                <a:latin typeface="Roboto"/>
                <a:ea typeface="Roboto"/>
                <a:cs typeface="Roboto"/>
                <a:sym typeface="Roboto"/>
                <a:hlinkClick r:id="rId3"/>
              </a:rPr>
              <a:t>https://unito.io/blog/running-effective-meetings-tips/</a:t>
            </a:r>
            <a:endParaRPr sz="2400">
              <a:latin typeface="Roboto"/>
              <a:ea typeface="Roboto"/>
              <a:cs typeface="Roboto"/>
              <a:sym typeface="Roboto"/>
            </a:endParaRPr>
          </a:p>
        </p:txBody>
      </p:sp>
      <p:pic>
        <p:nvPicPr>
          <p:cNvPr id="139" name="Google Shape;139;p31"/>
          <p:cNvPicPr preferRelativeResize="0"/>
          <p:nvPr/>
        </p:nvPicPr>
        <p:blipFill>
          <a:blip r:embed="rId4">
            <a:alphaModFix/>
          </a:blip>
          <a:stretch>
            <a:fillRect/>
          </a:stretch>
        </p:blipFill>
        <p:spPr>
          <a:xfrm>
            <a:off x="2799950" y="1152350"/>
            <a:ext cx="3544111" cy="2155773"/>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 name="Shape 143"/>
        <p:cNvGrpSpPr/>
        <p:nvPr/>
      </p:nvGrpSpPr>
      <p:grpSpPr>
        <a:xfrm>
          <a:off x="0" y="0"/>
          <a:ext cx="0" cy="0"/>
          <a:chOff x="0" y="0"/>
          <a:chExt cx="0" cy="0"/>
        </a:xfrm>
      </p:grpSpPr>
      <p:sp>
        <p:nvSpPr>
          <p:cNvPr id="144" name="Google Shape;144;p32"/>
          <p:cNvSpPr/>
          <p:nvPr/>
        </p:nvSpPr>
        <p:spPr>
          <a:xfrm>
            <a:off x="-14200" y="-14200"/>
            <a:ext cx="9184500" cy="5181300"/>
          </a:xfrm>
          <a:prstGeom prst="rect">
            <a:avLst/>
          </a:prstGeom>
          <a:solidFill>
            <a:srgbClr val="3AAFA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 name="Google Shape;145;p32"/>
          <p:cNvSpPr txBox="1"/>
          <p:nvPr/>
        </p:nvSpPr>
        <p:spPr>
          <a:xfrm>
            <a:off x="1802100" y="1858638"/>
            <a:ext cx="5539800" cy="713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3000">
                <a:solidFill>
                  <a:srgbClr val="FFFFFF"/>
                </a:solidFill>
                <a:latin typeface="Roboto Black"/>
                <a:ea typeface="Roboto Black"/>
                <a:cs typeface="Roboto Black"/>
                <a:sym typeface="Roboto Black"/>
              </a:rPr>
              <a:t>Thank you!</a:t>
            </a:r>
            <a:endParaRPr sz="3000">
              <a:solidFill>
                <a:srgbClr val="FFFFFF"/>
              </a:solidFill>
              <a:latin typeface="Roboto Black"/>
              <a:ea typeface="Roboto Black"/>
              <a:cs typeface="Roboto Black"/>
              <a:sym typeface="Roboto Black"/>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 name="Shape 57"/>
        <p:cNvGrpSpPr/>
        <p:nvPr/>
      </p:nvGrpSpPr>
      <p:grpSpPr>
        <a:xfrm>
          <a:off x="0" y="0"/>
          <a:ext cx="0" cy="0"/>
          <a:chOff x="0" y="0"/>
          <a:chExt cx="0" cy="0"/>
        </a:xfrm>
      </p:grpSpPr>
      <p:sp>
        <p:nvSpPr>
          <p:cNvPr id="58" name="Google Shape;58;p18"/>
          <p:cNvSpPr/>
          <p:nvPr/>
        </p:nvSpPr>
        <p:spPr>
          <a:xfrm>
            <a:off x="-14200" y="-14200"/>
            <a:ext cx="9184500" cy="5181300"/>
          </a:xfrm>
          <a:prstGeom prst="rect">
            <a:avLst/>
          </a:prstGeom>
          <a:solidFill>
            <a:srgbClr val="3AAFA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 name="Google Shape;59;p18"/>
          <p:cNvSpPr txBox="1"/>
          <p:nvPr/>
        </p:nvSpPr>
        <p:spPr>
          <a:xfrm>
            <a:off x="1808150" y="1554690"/>
            <a:ext cx="5539800" cy="1542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3000">
                <a:solidFill>
                  <a:srgbClr val="FFFFFF"/>
                </a:solidFill>
                <a:latin typeface="Roboto Black"/>
                <a:ea typeface="Roboto Black"/>
                <a:cs typeface="Roboto Black"/>
                <a:sym typeface="Roboto Black"/>
              </a:rPr>
              <a:t>71% of professionals waste time due to unnecessary or cancelled meetings each week</a:t>
            </a:r>
            <a:endParaRPr sz="3000">
              <a:solidFill>
                <a:srgbClr val="FFFFFF"/>
              </a:solidFill>
              <a:latin typeface="Roboto Black"/>
              <a:ea typeface="Roboto Black"/>
              <a:cs typeface="Roboto Black"/>
              <a:sym typeface="Roboto Black"/>
            </a:endParaRPr>
          </a:p>
        </p:txBody>
      </p:sp>
      <p:sp>
        <p:nvSpPr>
          <p:cNvPr id="60" name="Google Shape;60;p18"/>
          <p:cNvSpPr txBox="1"/>
          <p:nvPr/>
        </p:nvSpPr>
        <p:spPr>
          <a:xfrm>
            <a:off x="7248550" y="4632125"/>
            <a:ext cx="1815300" cy="379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FFFF"/>
                </a:solidFill>
              </a:rPr>
              <a:t>Source: </a:t>
            </a:r>
            <a:r>
              <a:rPr lang="en" u="sng">
                <a:solidFill>
                  <a:srgbClr val="FFFFFF"/>
                </a:solidFill>
                <a:hlinkClick r:id="rId3">
                  <a:extLst>
                    <a:ext uri="{A12FA001-AC4F-418D-AE19-62706E023703}">
                      <ahyp:hlinkClr val="tx"/>
                    </a:ext>
                  </a:extLst>
                </a:hlinkClick>
              </a:rPr>
              <a:t>Doodle</a:t>
            </a:r>
            <a:endParaRPr>
              <a:solidFill>
                <a:srgbClr val="FFFFFF"/>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 name="Shape 64"/>
        <p:cNvGrpSpPr/>
        <p:nvPr/>
      </p:nvGrpSpPr>
      <p:grpSpPr>
        <a:xfrm>
          <a:off x="0" y="0"/>
          <a:ext cx="0" cy="0"/>
          <a:chOff x="0" y="0"/>
          <a:chExt cx="0" cy="0"/>
        </a:xfrm>
      </p:grpSpPr>
      <p:sp>
        <p:nvSpPr>
          <p:cNvPr id="65" name="Google Shape;65;p19"/>
          <p:cNvSpPr/>
          <p:nvPr/>
        </p:nvSpPr>
        <p:spPr>
          <a:xfrm>
            <a:off x="-20250" y="-18900"/>
            <a:ext cx="9184500" cy="5181300"/>
          </a:xfrm>
          <a:prstGeom prst="rect">
            <a:avLst/>
          </a:prstGeom>
          <a:solidFill>
            <a:srgbClr val="2D40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 name="Google Shape;66;p19"/>
          <p:cNvSpPr txBox="1"/>
          <p:nvPr/>
        </p:nvSpPr>
        <p:spPr>
          <a:xfrm>
            <a:off x="1802100" y="1858638"/>
            <a:ext cx="5539800" cy="713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3000">
                <a:solidFill>
                  <a:srgbClr val="3AAFA9"/>
                </a:solidFill>
                <a:latin typeface="Roboto Black"/>
                <a:ea typeface="Roboto Black"/>
                <a:cs typeface="Roboto Black"/>
                <a:sym typeface="Roboto Black"/>
              </a:rPr>
              <a:t>So you’re thinking of organizing a meeting?</a:t>
            </a:r>
            <a:endParaRPr sz="3000">
              <a:solidFill>
                <a:srgbClr val="3AAFA9"/>
              </a:solidFill>
              <a:latin typeface="Roboto Black"/>
              <a:ea typeface="Roboto Black"/>
              <a:cs typeface="Roboto Black"/>
              <a:sym typeface="Roboto Black"/>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 name="Shape 70"/>
        <p:cNvGrpSpPr/>
        <p:nvPr/>
      </p:nvGrpSpPr>
      <p:grpSpPr>
        <a:xfrm>
          <a:off x="0" y="0"/>
          <a:ext cx="0" cy="0"/>
          <a:chOff x="0" y="0"/>
          <a:chExt cx="0" cy="0"/>
        </a:xfrm>
      </p:grpSpPr>
      <p:sp>
        <p:nvSpPr>
          <p:cNvPr id="71" name="Google Shape;71;p20"/>
          <p:cNvSpPr txBox="1"/>
          <p:nvPr/>
        </p:nvSpPr>
        <p:spPr>
          <a:xfrm>
            <a:off x="301600" y="52850"/>
            <a:ext cx="5460000" cy="7926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3000">
                <a:latin typeface="Roboto"/>
                <a:ea typeface="Roboto"/>
                <a:cs typeface="Roboto"/>
                <a:sym typeface="Roboto"/>
              </a:rPr>
              <a:t>What to do</a:t>
            </a:r>
            <a:r>
              <a:rPr lang="en" sz="3000">
                <a:latin typeface="Roboto Black"/>
                <a:ea typeface="Roboto Black"/>
                <a:cs typeface="Roboto Black"/>
                <a:sym typeface="Roboto Black"/>
              </a:rPr>
              <a:t> before </a:t>
            </a:r>
            <a:r>
              <a:rPr lang="en" sz="3000">
                <a:latin typeface="Roboto"/>
                <a:ea typeface="Roboto"/>
                <a:cs typeface="Roboto"/>
                <a:sym typeface="Roboto"/>
              </a:rPr>
              <a:t>a meeting</a:t>
            </a:r>
            <a:endParaRPr sz="2800">
              <a:latin typeface="Roboto"/>
              <a:ea typeface="Roboto"/>
              <a:cs typeface="Roboto"/>
              <a:sym typeface="Roboto"/>
            </a:endParaRPr>
          </a:p>
        </p:txBody>
      </p:sp>
      <p:sp>
        <p:nvSpPr>
          <p:cNvPr id="72" name="Google Shape;72;p20"/>
          <p:cNvSpPr txBox="1"/>
          <p:nvPr/>
        </p:nvSpPr>
        <p:spPr>
          <a:xfrm>
            <a:off x="262950" y="886900"/>
            <a:ext cx="7727100" cy="2944800"/>
          </a:xfrm>
          <a:prstGeom prst="rect">
            <a:avLst/>
          </a:prstGeom>
          <a:noFill/>
          <a:ln>
            <a:noFill/>
          </a:ln>
        </p:spPr>
        <p:txBody>
          <a:bodyPr anchorCtr="0" anchor="t" bIns="91425" lIns="91425" spcFirstLastPara="1" rIns="91425" wrap="square" tIns="91425">
            <a:noAutofit/>
          </a:bodyPr>
          <a:lstStyle/>
          <a:p>
            <a:pPr indent="-304800" lvl="0" marL="457200" rtl="0" algn="l">
              <a:spcBef>
                <a:spcPts val="0"/>
              </a:spcBef>
              <a:spcAft>
                <a:spcPts val="0"/>
              </a:spcAft>
              <a:buSzPts val="1200"/>
              <a:buFont typeface="Roboto Light"/>
              <a:buAutoNum type="arabicPeriod"/>
            </a:pPr>
            <a:r>
              <a:rPr lang="en" sz="1200">
                <a:latin typeface="Roboto Light"/>
                <a:ea typeface="Roboto Light"/>
                <a:cs typeface="Roboto Light"/>
                <a:sym typeface="Roboto Light"/>
              </a:rPr>
              <a:t>Ask whether the meeting is actually necessary or whether your goal could be achieved async or through a project management tool or Slack</a:t>
            </a:r>
            <a:endParaRPr sz="1200">
              <a:latin typeface="Roboto Light"/>
              <a:ea typeface="Roboto Light"/>
              <a:cs typeface="Roboto Light"/>
              <a:sym typeface="Roboto Light"/>
            </a:endParaRPr>
          </a:p>
          <a:p>
            <a:pPr indent="-304800" lvl="0" marL="457200" rtl="0" algn="l">
              <a:spcBef>
                <a:spcPts val="1000"/>
              </a:spcBef>
              <a:spcAft>
                <a:spcPts val="0"/>
              </a:spcAft>
              <a:buSzPts val="1200"/>
              <a:buFont typeface="Roboto Light"/>
              <a:buAutoNum type="arabicPeriod"/>
            </a:pPr>
            <a:r>
              <a:rPr lang="en" sz="1200">
                <a:solidFill>
                  <a:schemeClr val="dk1"/>
                </a:solidFill>
                <a:latin typeface="Roboto Light"/>
                <a:ea typeface="Roboto Light"/>
                <a:cs typeface="Roboto Light"/>
                <a:sym typeface="Roboto Light"/>
              </a:rPr>
              <a:t>Consider who you absolutely need to be present in order to achieve the purpose of your meeting. If there are other people who might contribute but aren’t essential, make their presence optional.</a:t>
            </a:r>
            <a:endParaRPr sz="1200">
              <a:latin typeface="Roboto Light"/>
              <a:ea typeface="Roboto Light"/>
              <a:cs typeface="Roboto Light"/>
              <a:sym typeface="Roboto Light"/>
            </a:endParaRPr>
          </a:p>
          <a:p>
            <a:pPr indent="-304800" lvl="0" marL="457200" rtl="0" algn="l">
              <a:spcBef>
                <a:spcPts val="1000"/>
              </a:spcBef>
              <a:spcAft>
                <a:spcPts val="0"/>
              </a:spcAft>
              <a:buSzPts val="1200"/>
              <a:buFont typeface="Roboto Light"/>
              <a:buAutoNum type="arabicPeriod"/>
            </a:pPr>
            <a:r>
              <a:rPr lang="en" sz="1200">
                <a:latin typeface="Roboto Light"/>
                <a:ea typeface="Roboto Light"/>
                <a:cs typeface="Roboto Light"/>
                <a:sym typeface="Roboto Light"/>
              </a:rPr>
              <a:t>Clearly outline the purpose/goal of your meeting (this should be an intended outcome)</a:t>
            </a:r>
            <a:endParaRPr sz="1200">
              <a:latin typeface="Roboto Light"/>
              <a:ea typeface="Roboto Light"/>
              <a:cs typeface="Roboto Light"/>
              <a:sym typeface="Roboto Light"/>
            </a:endParaRPr>
          </a:p>
          <a:p>
            <a:pPr indent="-304800" lvl="0" marL="457200" rtl="0" algn="l">
              <a:spcBef>
                <a:spcPts val="1000"/>
              </a:spcBef>
              <a:spcAft>
                <a:spcPts val="0"/>
              </a:spcAft>
              <a:buSzPts val="1200"/>
              <a:buFont typeface="Roboto Light"/>
              <a:buAutoNum type="arabicPeriod"/>
            </a:pPr>
            <a:r>
              <a:rPr lang="en" sz="1200">
                <a:latin typeface="Roboto Light"/>
                <a:ea typeface="Roboto Light"/>
                <a:cs typeface="Roboto Light"/>
                <a:sym typeface="Roboto Light"/>
              </a:rPr>
              <a:t>Create a meeting agenda (if meeting is more than 2 people)</a:t>
            </a:r>
            <a:endParaRPr sz="1200">
              <a:latin typeface="Roboto Light"/>
              <a:ea typeface="Roboto Light"/>
              <a:cs typeface="Roboto Light"/>
              <a:sym typeface="Roboto Light"/>
            </a:endParaRPr>
          </a:p>
          <a:p>
            <a:pPr indent="-304800" lvl="0" marL="457200" rtl="0" algn="l">
              <a:spcBef>
                <a:spcPts val="1000"/>
              </a:spcBef>
              <a:spcAft>
                <a:spcPts val="0"/>
              </a:spcAft>
              <a:buSzPts val="1200"/>
              <a:buFont typeface="Roboto Light"/>
              <a:buAutoNum type="arabicPeriod"/>
            </a:pPr>
            <a:r>
              <a:rPr lang="en" sz="1200">
                <a:latin typeface="Roboto Light"/>
                <a:ea typeface="Roboto Light"/>
                <a:cs typeface="Roboto Light"/>
                <a:sym typeface="Roboto Light"/>
              </a:rPr>
              <a:t>Send out the meeting invite. </a:t>
            </a:r>
            <a:endParaRPr sz="1200">
              <a:latin typeface="Roboto Light"/>
              <a:ea typeface="Roboto Light"/>
              <a:cs typeface="Roboto Light"/>
              <a:sym typeface="Roboto Light"/>
            </a:endParaRPr>
          </a:p>
          <a:p>
            <a:pPr indent="-304800" lvl="1" marL="914400" rtl="0" algn="l">
              <a:spcBef>
                <a:spcPts val="1000"/>
              </a:spcBef>
              <a:spcAft>
                <a:spcPts val="0"/>
              </a:spcAft>
              <a:buSzPts val="1200"/>
              <a:buFont typeface="Roboto Light"/>
              <a:buAutoNum type="alphaLcPeriod"/>
            </a:pPr>
            <a:r>
              <a:rPr lang="en" sz="1200">
                <a:latin typeface="Roboto Light"/>
                <a:ea typeface="Roboto Light"/>
                <a:cs typeface="Roboto Light"/>
                <a:sym typeface="Roboto Light"/>
              </a:rPr>
              <a:t>Include your goal and agenda and any background materials or pre-work required. </a:t>
            </a:r>
            <a:endParaRPr sz="1200">
              <a:latin typeface="Roboto Light"/>
              <a:ea typeface="Roboto Light"/>
              <a:cs typeface="Roboto Light"/>
              <a:sym typeface="Roboto Light"/>
            </a:endParaRPr>
          </a:p>
          <a:p>
            <a:pPr indent="-304800" lvl="1" marL="914400" rtl="0" algn="l">
              <a:spcBef>
                <a:spcPts val="1000"/>
              </a:spcBef>
              <a:spcAft>
                <a:spcPts val="0"/>
              </a:spcAft>
              <a:buSzPts val="1200"/>
              <a:buFont typeface="Roboto Light"/>
              <a:buAutoNum type="alphaLcPeriod"/>
            </a:pPr>
            <a:r>
              <a:rPr lang="en" sz="1200">
                <a:latin typeface="Roboto Light"/>
                <a:ea typeface="Roboto Light"/>
                <a:cs typeface="Roboto Light"/>
                <a:sym typeface="Roboto Light"/>
              </a:rPr>
              <a:t>Actually book a room in the meeting invite in Google Calendar. </a:t>
            </a:r>
            <a:endParaRPr sz="1200">
              <a:latin typeface="Roboto Light"/>
              <a:ea typeface="Roboto Light"/>
              <a:cs typeface="Roboto Light"/>
              <a:sym typeface="Roboto Light"/>
            </a:endParaRPr>
          </a:p>
          <a:p>
            <a:pPr indent="-304800" lvl="1" marL="914400" rtl="0" algn="l">
              <a:spcBef>
                <a:spcPts val="1000"/>
              </a:spcBef>
              <a:spcAft>
                <a:spcPts val="0"/>
              </a:spcAft>
              <a:buSzPts val="1200"/>
              <a:buFont typeface="Roboto Light"/>
              <a:buAutoNum type="alphaLcPeriod"/>
            </a:pPr>
            <a:r>
              <a:rPr lang="en" sz="1200">
                <a:latin typeface="Roboto Light"/>
                <a:ea typeface="Roboto Light"/>
                <a:cs typeface="Roboto Light"/>
                <a:sym typeface="Roboto Light"/>
              </a:rPr>
              <a:t>Respect no meeting periods. </a:t>
            </a:r>
            <a:endParaRPr sz="1200">
              <a:latin typeface="Roboto Light"/>
              <a:ea typeface="Roboto Light"/>
              <a:cs typeface="Roboto Light"/>
              <a:sym typeface="Roboto Light"/>
            </a:endParaRPr>
          </a:p>
          <a:p>
            <a:pPr indent="-304800" lvl="1" marL="914400" rtl="0" algn="l">
              <a:spcBef>
                <a:spcPts val="1000"/>
              </a:spcBef>
              <a:spcAft>
                <a:spcPts val="0"/>
              </a:spcAft>
              <a:buSzPts val="1200"/>
              <a:buFont typeface="Roboto Light"/>
              <a:buAutoNum type="alphaLcPeriod"/>
            </a:pPr>
            <a:r>
              <a:rPr lang="en" sz="1200">
                <a:latin typeface="Roboto Light"/>
                <a:ea typeface="Roboto Light"/>
                <a:cs typeface="Roboto Light"/>
                <a:sym typeface="Roboto Light"/>
              </a:rPr>
              <a:t>And please, if possible, don’t double book people or at least ask them in advance if you need to book them. </a:t>
            </a:r>
            <a:endParaRPr sz="1200">
              <a:latin typeface="Roboto Light"/>
              <a:ea typeface="Roboto Light"/>
              <a:cs typeface="Roboto Light"/>
              <a:sym typeface="Roboto Light"/>
            </a:endParaRPr>
          </a:p>
          <a:p>
            <a:pPr indent="-304800" lvl="1" marL="914400" rtl="0" algn="l">
              <a:spcBef>
                <a:spcPts val="1000"/>
              </a:spcBef>
              <a:spcAft>
                <a:spcPts val="0"/>
              </a:spcAft>
              <a:buSzPts val="1200"/>
              <a:buFont typeface="Roboto Light"/>
              <a:buAutoNum type="alphaLcPeriod"/>
            </a:pPr>
            <a:r>
              <a:rPr lang="en" sz="1200">
                <a:latin typeface="Roboto Light"/>
                <a:ea typeface="Roboto Light"/>
                <a:cs typeface="Roboto Light"/>
                <a:sym typeface="Roboto Light"/>
              </a:rPr>
              <a:t>Ask for agenda feedback from attendees in your calendar invite. </a:t>
            </a:r>
            <a:endParaRPr sz="1200">
              <a:solidFill>
                <a:srgbClr val="595959"/>
              </a:solidFill>
              <a:latin typeface="Roboto Light"/>
              <a:ea typeface="Roboto Light"/>
              <a:cs typeface="Roboto Light"/>
              <a:sym typeface="Roboto Light"/>
            </a:endParaRPr>
          </a:p>
          <a:p>
            <a:pPr indent="0" lvl="0" marL="0" rtl="0" algn="l">
              <a:spcBef>
                <a:spcPts val="1000"/>
              </a:spcBef>
              <a:spcAft>
                <a:spcPts val="0"/>
              </a:spcAft>
              <a:buNone/>
            </a:pPr>
            <a:r>
              <a:t/>
            </a:r>
            <a:endParaRPr sz="1600">
              <a:solidFill>
                <a:srgbClr val="595959"/>
              </a:solidFill>
              <a:latin typeface="Roboto Light"/>
              <a:ea typeface="Roboto Light"/>
              <a:cs typeface="Roboto Light"/>
              <a:sym typeface="Roboto Light"/>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 name="Shape 76"/>
        <p:cNvGrpSpPr/>
        <p:nvPr/>
      </p:nvGrpSpPr>
      <p:grpSpPr>
        <a:xfrm>
          <a:off x="0" y="0"/>
          <a:ext cx="0" cy="0"/>
          <a:chOff x="0" y="0"/>
          <a:chExt cx="0" cy="0"/>
        </a:xfrm>
      </p:grpSpPr>
      <p:sp>
        <p:nvSpPr>
          <p:cNvPr id="77" name="Google Shape;77;p21"/>
          <p:cNvSpPr txBox="1"/>
          <p:nvPr/>
        </p:nvSpPr>
        <p:spPr>
          <a:xfrm>
            <a:off x="327350" y="297450"/>
            <a:ext cx="5781900" cy="7926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3000">
                <a:latin typeface="Roboto Black"/>
                <a:ea typeface="Roboto Black"/>
                <a:cs typeface="Roboto Black"/>
                <a:sym typeface="Roboto Black"/>
              </a:rPr>
              <a:t>Meeting invite template </a:t>
            </a:r>
            <a:endParaRPr sz="3000">
              <a:latin typeface="Roboto Black"/>
              <a:ea typeface="Roboto Black"/>
              <a:cs typeface="Roboto Black"/>
              <a:sym typeface="Roboto Black"/>
            </a:endParaRPr>
          </a:p>
          <a:p>
            <a:pPr indent="0" lvl="0" marL="0" rtl="0" algn="l">
              <a:spcBef>
                <a:spcPts val="0"/>
              </a:spcBef>
              <a:spcAft>
                <a:spcPts val="0"/>
              </a:spcAft>
              <a:buNone/>
            </a:pPr>
            <a:r>
              <a:rPr lang="en" sz="3000">
                <a:latin typeface="Roboto Black"/>
                <a:ea typeface="Roboto Black"/>
                <a:cs typeface="Roboto Black"/>
                <a:sym typeface="Roboto Black"/>
              </a:rPr>
              <a:t>(copy-paste and fill out)</a:t>
            </a:r>
            <a:endParaRPr sz="2800">
              <a:latin typeface="Roboto Black"/>
              <a:ea typeface="Roboto Black"/>
              <a:cs typeface="Roboto Black"/>
              <a:sym typeface="Roboto Black"/>
            </a:endParaRPr>
          </a:p>
        </p:txBody>
      </p:sp>
      <p:sp>
        <p:nvSpPr>
          <p:cNvPr id="78" name="Google Shape;78;p21"/>
          <p:cNvSpPr txBox="1"/>
          <p:nvPr/>
        </p:nvSpPr>
        <p:spPr>
          <a:xfrm>
            <a:off x="507625" y="1370375"/>
            <a:ext cx="3563700" cy="2568900"/>
          </a:xfrm>
          <a:prstGeom prst="rect">
            <a:avLst/>
          </a:prstGeom>
          <a:noFill/>
          <a:ln>
            <a:noFill/>
          </a:ln>
        </p:spPr>
        <p:txBody>
          <a:bodyPr anchorCtr="0" anchor="t" bIns="91425" lIns="91425" spcFirstLastPara="1" rIns="91425" wrap="square" tIns="91425">
            <a:noAutofit/>
          </a:bodyPr>
          <a:lstStyle/>
          <a:p>
            <a:pPr indent="0" lvl="0" marL="0" rtl="0" algn="l">
              <a:lnSpc>
                <a:spcPct val="114000"/>
              </a:lnSpc>
              <a:spcBef>
                <a:spcPts val="0"/>
              </a:spcBef>
              <a:spcAft>
                <a:spcPts val="0"/>
              </a:spcAft>
              <a:buNone/>
            </a:pPr>
            <a:r>
              <a:rPr b="1" lang="en" sz="900">
                <a:solidFill>
                  <a:srgbClr val="222222"/>
                </a:solidFill>
                <a:latin typeface="Roboto"/>
                <a:ea typeface="Roboto"/>
                <a:cs typeface="Roboto"/>
                <a:sym typeface="Roboto"/>
              </a:rPr>
              <a:t>Meeting goal:</a:t>
            </a:r>
            <a:r>
              <a:rPr lang="en" sz="900">
                <a:solidFill>
                  <a:srgbClr val="222222"/>
                </a:solidFill>
                <a:latin typeface="Roboto Light"/>
                <a:ea typeface="Roboto Light"/>
                <a:cs typeface="Roboto Light"/>
                <a:sym typeface="Roboto Light"/>
              </a:rPr>
              <a:t> </a:t>
            </a:r>
            <a:endParaRPr sz="900">
              <a:solidFill>
                <a:srgbClr val="222222"/>
              </a:solidFill>
              <a:latin typeface="Roboto Light"/>
              <a:ea typeface="Roboto Light"/>
              <a:cs typeface="Roboto Light"/>
              <a:sym typeface="Roboto Light"/>
            </a:endParaRPr>
          </a:p>
          <a:p>
            <a:pPr indent="0" lvl="0" marL="0" rtl="0" algn="l">
              <a:lnSpc>
                <a:spcPct val="114000"/>
              </a:lnSpc>
              <a:spcBef>
                <a:spcPts val="500"/>
              </a:spcBef>
              <a:spcAft>
                <a:spcPts val="0"/>
              </a:spcAft>
              <a:buNone/>
            </a:pPr>
            <a:r>
              <a:rPr lang="en" sz="900">
                <a:solidFill>
                  <a:srgbClr val="222222"/>
                </a:solidFill>
                <a:latin typeface="Roboto Light"/>
                <a:ea typeface="Roboto Light"/>
                <a:cs typeface="Roboto Light"/>
                <a:sym typeface="Roboto Light"/>
              </a:rPr>
              <a:t>By the end of this meeting, I’d like us to have XYZ</a:t>
            </a:r>
            <a:endParaRPr sz="900">
              <a:solidFill>
                <a:srgbClr val="222222"/>
              </a:solidFill>
              <a:latin typeface="Roboto Light"/>
              <a:ea typeface="Roboto Light"/>
              <a:cs typeface="Roboto Light"/>
              <a:sym typeface="Roboto Light"/>
            </a:endParaRPr>
          </a:p>
          <a:p>
            <a:pPr indent="0" lvl="0" marL="0" rtl="0" algn="l">
              <a:lnSpc>
                <a:spcPct val="114000"/>
              </a:lnSpc>
              <a:spcBef>
                <a:spcPts val="500"/>
              </a:spcBef>
              <a:spcAft>
                <a:spcPts val="0"/>
              </a:spcAft>
              <a:buNone/>
            </a:pPr>
            <a:r>
              <a:t/>
            </a:r>
            <a:endParaRPr sz="900">
              <a:solidFill>
                <a:srgbClr val="222222"/>
              </a:solidFill>
              <a:latin typeface="Roboto Light"/>
              <a:ea typeface="Roboto Light"/>
              <a:cs typeface="Roboto Light"/>
              <a:sym typeface="Roboto Light"/>
            </a:endParaRPr>
          </a:p>
          <a:p>
            <a:pPr indent="0" lvl="0" marL="0" rtl="0" algn="l">
              <a:lnSpc>
                <a:spcPct val="114000"/>
              </a:lnSpc>
              <a:spcBef>
                <a:spcPts val="500"/>
              </a:spcBef>
              <a:spcAft>
                <a:spcPts val="0"/>
              </a:spcAft>
              <a:buNone/>
            </a:pPr>
            <a:r>
              <a:rPr b="1" lang="en" sz="900">
                <a:solidFill>
                  <a:srgbClr val="222222"/>
                </a:solidFill>
                <a:latin typeface="Roboto"/>
                <a:ea typeface="Roboto"/>
                <a:cs typeface="Roboto"/>
                <a:sym typeface="Roboto"/>
              </a:rPr>
              <a:t>Agenda:</a:t>
            </a:r>
            <a:endParaRPr b="1" sz="900">
              <a:solidFill>
                <a:srgbClr val="222222"/>
              </a:solidFill>
              <a:latin typeface="Roboto"/>
              <a:ea typeface="Roboto"/>
              <a:cs typeface="Roboto"/>
              <a:sym typeface="Roboto"/>
            </a:endParaRPr>
          </a:p>
          <a:p>
            <a:pPr indent="-285750" lvl="0" marL="457200" rtl="0" algn="l">
              <a:lnSpc>
                <a:spcPct val="114000"/>
              </a:lnSpc>
              <a:spcBef>
                <a:spcPts val="500"/>
              </a:spcBef>
              <a:spcAft>
                <a:spcPts val="0"/>
              </a:spcAft>
              <a:buSzPts val="900"/>
              <a:buFont typeface="Roboto Light"/>
              <a:buChar char="●"/>
            </a:pPr>
            <a:r>
              <a:rPr lang="en" sz="900">
                <a:highlight>
                  <a:srgbClr val="FFFFFF"/>
                </a:highlight>
                <a:latin typeface="Roboto Light"/>
                <a:ea typeface="Roboto Light"/>
                <a:cs typeface="Roboto Light"/>
                <a:sym typeface="Roboto Light"/>
              </a:rPr>
              <a:t>Thing 1</a:t>
            </a:r>
            <a:endParaRPr sz="900">
              <a:highlight>
                <a:srgbClr val="FFFFFF"/>
              </a:highlight>
              <a:latin typeface="Roboto Light"/>
              <a:ea typeface="Roboto Light"/>
              <a:cs typeface="Roboto Light"/>
              <a:sym typeface="Roboto Light"/>
            </a:endParaRPr>
          </a:p>
          <a:p>
            <a:pPr indent="-285750" lvl="0" marL="457200" rtl="0" algn="l">
              <a:lnSpc>
                <a:spcPct val="114000"/>
              </a:lnSpc>
              <a:spcBef>
                <a:spcPts val="0"/>
              </a:spcBef>
              <a:spcAft>
                <a:spcPts val="0"/>
              </a:spcAft>
              <a:buSzPts val="900"/>
              <a:buFont typeface="Roboto Light"/>
              <a:buChar char="●"/>
            </a:pPr>
            <a:r>
              <a:rPr lang="en" sz="900">
                <a:highlight>
                  <a:srgbClr val="FFFFFF"/>
                </a:highlight>
                <a:latin typeface="Roboto Light"/>
                <a:ea typeface="Roboto Light"/>
                <a:cs typeface="Roboto Light"/>
                <a:sym typeface="Roboto Light"/>
              </a:rPr>
              <a:t>Thing 2</a:t>
            </a:r>
            <a:endParaRPr sz="900">
              <a:highlight>
                <a:srgbClr val="FFFFFF"/>
              </a:highlight>
              <a:latin typeface="Roboto Light"/>
              <a:ea typeface="Roboto Light"/>
              <a:cs typeface="Roboto Light"/>
              <a:sym typeface="Roboto Light"/>
            </a:endParaRPr>
          </a:p>
          <a:p>
            <a:pPr indent="0" lvl="0" marL="0" rtl="0" algn="l">
              <a:lnSpc>
                <a:spcPct val="114000"/>
              </a:lnSpc>
              <a:spcBef>
                <a:spcPts val="500"/>
              </a:spcBef>
              <a:spcAft>
                <a:spcPts val="0"/>
              </a:spcAft>
              <a:buNone/>
            </a:pPr>
            <a:r>
              <a:t/>
            </a:r>
            <a:endParaRPr sz="900">
              <a:highlight>
                <a:srgbClr val="FFFFFF"/>
              </a:highlight>
              <a:latin typeface="Roboto Light"/>
              <a:ea typeface="Roboto Light"/>
              <a:cs typeface="Roboto Light"/>
              <a:sym typeface="Roboto Light"/>
            </a:endParaRPr>
          </a:p>
          <a:p>
            <a:pPr indent="0" lvl="0" marL="0" rtl="0" algn="l">
              <a:lnSpc>
                <a:spcPct val="114000"/>
              </a:lnSpc>
              <a:spcBef>
                <a:spcPts val="500"/>
              </a:spcBef>
              <a:spcAft>
                <a:spcPts val="0"/>
              </a:spcAft>
              <a:buNone/>
            </a:pPr>
            <a:r>
              <a:rPr b="1" lang="en" sz="900">
                <a:highlight>
                  <a:srgbClr val="FFFFFF"/>
                </a:highlight>
                <a:latin typeface="Roboto"/>
                <a:ea typeface="Roboto"/>
                <a:cs typeface="Roboto"/>
                <a:sym typeface="Roboto"/>
              </a:rPr>
              <a:t>Required pre-work</a:t>
            </a:r>
            <a:r>
              <a:rPr lang="en" sz="900">
                <a:highlight>
                  <a:srgbClr val="FFFFFF"/>
                </a:highlight>
                <a:latin typeface="Roboto Light"/>
                <a:ea typeface="Roboto Light"/>
                <a:cs typeface="Roboto Light"/>
                <a:sym typeface="Roboto Light"/>
              </a:rPr>
              <a:t>: </a:t>
            </a:r>
            <a:endParaRPr sz="900">
              <a:highlight>
                <a:srgbClr val="FFFFFF"/>
              </a:highlight>
              <a:latin typeface="Roboto Light"/>
              <a:ea typeface="Roboto Light"/>
              <a:cs typeface="Roboto Light"/>
              <a:sym typeface="Roboto Light"/>
            </a:endParaRPr>
          </a:p>
          <a:p>
            <a:pPr indent="0" lvl="0" marL="0" rtl="0" algn="l">
              <a:lnSpc>
                <a:spcPct val="114000"/>
              </a:lnSpc>
              <a:spcBef>
                <a:spcPts val="500"/>
              </a:spcBef>
              <a:spcAft>
                <a:spcPts val="0"/>
              </a:spcAft>
              <a:buNone/>
            </a:pPr>
            <a:r>
              <a:rPr lang="en" sz="900">
                <a:highlight>
                  <a:srgbClr val="FFFFFF"/>
                </a:highlight>
                <a:latin typeface="Roboto Light"/>
                <a:ea typeface="Roboto Light"/>
                <a:cs typeface="Roboto Light"/>
                <a:sym typeface="Roboto Light"/>
              </a:rPr>
              <a:t>Please read XYZ Google Doc and come with ideas</a:t>
            </a:r>
            <a:endParaRPr sz="900">
              <a:highlight>
                <a:srgbClr val="FFFFFF"/>
              </a:highlight>
              <a:latin typeface="Roboto Light"/>
              <a:ea typeface="Roboto Light"/>
              <a:cs typeface="Roboto Light"/>
              <a:sym typeface="Roboto Light"/>
            </a:endParaRPr>
          </a:p>
          <a:p>
            <a:pPr indent="0" lvl="0" marL="0" rtl="0" algn="l">
              <a:lnSpc>
                <a:spcPct val="114000"/>
              </a:lnSpc>
              <a:spcBef>
                <a:spcPts val="500"/>
              </a:spcBef>
              <a:spcAft>
                <a:spcPts val="0"/>
              </a:spcAft>
              <a:buNone/>
            </a:pPr>
            <a:r>
              <a:t/>
            </a:r>
            <a:endParaRPr sz="900">
              <a:highlight>
                <a:srgbClr val="FFFFFF"/>
              </a:highlight>
              <a:latin typeface="Roboto Light"/>
              <a:ea typeface="Roboto Light"/>
              <a:cs typeface="Roboto Light"/>
              <a:sym typeface="Roboto Light"/>
            </a:endParaRPr>
          </a:p>
          <a:p>
            <a:pPr indent="0" lvl="0" marL="0" rtl="0" algn="l">
              <a:lnSpc>
                <a:spcPct val="114000"/>
              </a:lnSpc>
              <a:spcBef>
                <a:spcPts val="500"/>
              </a:spcBef>
              <a:spcAft>
                <a:spcPts val="0"/>
              </a:spcAft>
              <a:buNone/>
            </a:pPr>
            <a:r>
              <a:rPr b="1" lang="en" sz="900">
                <a:highlight>
                  <a:srgbClr val="FFFFFF"/>
                </a:highlight>
                <a:latin typeface="Roboto"/>
                <a:ea typeface="Roboto"/>
                <a:cs typeface="Roboto"/>
                <a:sym typeface="Roboto"/>
              </a:rPr>
              <a:t>Have any feedback on this meeting or agenda?</a:t>
            </a:r>
            <a:r>
              <a:rPr lang="en" sz="900">
                <a:highlight>
                  <a:srgbClr val="FFFFFF"/>
                </a:highlight>
                <a:latin typeface="Roboto Light"/>
                <a:ea typeface="Roboto Light"/>
                <a:cs typeface="Roboto Light"/>
                <a:sym typeface="Roboto Light"/>
              </a:rPr>
              <a:t> </a:t>
            </a:r>
            <a:endParaRPr sz="900">
              <a:highlight>
                <a:srgbClr val="FFFFFF"/>
              </a:highlight>
              <a:latin typeface="Roboto Light"/>
              <a:ea typeface="Roboto Light"/>
              <a:cs typeface="Roboto Light"/>
              <a:sym typeface="Roboto Light"/>
            </a:endParaRPr>
          </a:p>
          <a:p>
            <a:pPr indent="0" lvl="0" marL="0" rtl="0" algn="l">
              <a:lnSpc>
                <a:spcPct val="114000"/>
              </a:lnSpc>
              <a:spcBef>
                <a:spcPts val="500"/>
              </a:spcBef>
              <a:spcAft>
                <a:spcPts val="0"/>
              </a:spcAft>
              <a:buNone/>
            </a:pPr>
            <a:r>
              <a:rPr lang="en" sz="900">
                <a:highlight>
                  <a:srgbClr val="FFFFFF"/>
                </a:highlight>
                <a:latin typeface="Roboto Light"/>
                <a:ea typeface="Roboto Light"/>
                <a:cs typeface="Roboto Light"/>
                <a:sym typeface="Roboto Light"/>
              </a:rPr>
              <a:t>Send me a message on Slack.</a:t>
            </a:r>
            <a:endParaRPr sz="900">
              <a:highlight>
                <a:srgbClr val="FFFFFF"/>
              </a:highlight>
              <a:latin typeface="Roboto Light"/>
              <a:ea typeface="Roboto Light"/>
              <a:cs typeface="Roboto Light"/>
              <a:sym typeface="Roboto Light"/>
            </a:endParaRPr>
          </a:p>
          <a:p>
            <a:pPr indent="0" lvl="0" marL="0" rtl="0" algn="l">
              <a:lnSpc>
                <a:spcPct val="114000"/>
              </a:lnSpc>
              <a:spcBef>
                <a:spcPts val="500"/>
              </a:spcBef>
              <a:spcAft>
                <a:spcPts val="0"/>
              </a:spcAft>
              <a:buNone/>
            </a:pPr>
            <a:r>
              <a:t/>
            </a:r>
            <a:endParaRPr sz="900">
              <a:highlight>
                <a:srgbClr val="FFFFFF"/>
              </a:highlight>
              <a:latin typeface="Roboto Light"/>
              <a:ea typeface="Roboto Light"/>
              <a:cs typeface="Roboto Light"/>
              <a:sym typeface="Roboto Light"/>
            </a:endParaRPr>
          </a:p>
          <a:p>
            <a:pPr indent="0" lvl="0" marL="0" rtl="0" algn="l">
              <a:lnSpc>
                <a:spcPct val="114000"/>
              </a:lnSpc>
              <a:spcBef>
                <a:spcPts val="500"/>
              </a:spcBef>
              <a:spcAft>
                <a:spcPts val="0"/>
              </a:spcAft>
              <a:buNone/>
            </a:pPr>
            <a:r>
              <a:rPr lang="en" sz="900">
                <a:highlight>
                  <a:srgbClr val="FFFFFF"/>
                </a:highlight>
                <a:latin typeface="Roboto Light"/>
                <a:ea typeface="Roboto Light"/>
                <a:cs typeface="Roboto Light"/>
                <a:sym typeface="Roboto Light"/>
              </a:rPr>
              <a:t>Thank you! </a:t>
            </a:r>
            <a:endParaRPr sz="900">
              <a:highlight>
                <a:srgbClr val="FFFFFF"/>
              </a:highlight>
              <a:latin typeface="Roboto Light"/>
              <a:ea typeface="Roboto Light"/>
              <a:cs typeface="Roboto Light"/>
              <a:sym typeface="Roboto Light"/>
            </a:endParaRPr>
          </a:p>
          <a:p>
            <a:pPr indent="0" lvl="0" marL="0" rtl="0" algn="l">
              <a:lnSpc>
                <a:spcPct val="114000"/>
              </a:lnSpc>
              <a:spcBef>
                <a:spcPts val="500"/>
              </a:spcBef>
              <a:spcAft>
                <a:spcPts val="0"/>
              </a:spcAft>
              <a:buNone/>
            </a:pPr>
            <a:r>
              <a:t/>
            </a:r>
            <a:endParaRPr sz="1000">
              <a:highlight>
                <a:srgbClr val="FFFFFF"/>
              </a:highlight>
              <a:latin typeface="Roboto Light"/>
              <a:ea typeface="Roboto Light"/>
              <a:cs typeface="Roboto Light"/>
              <a:sym typeface="Roboto Light"/>
            </a:endParaRPr>
          </a:p>
          <a:p>
            <a:pPr indent="0" lvl="0" marL="0" rtl="0" algn="l">
              <a:lnSpc>
                <a:spcPct val="114000"/>
              </a:lnSpc>
              <a:spcBef>
                <a:spcPts val="500"/>
              </a:spcBef>
              <a:spcAft>
                <a:spcPts val="0"/>
              </a:spcAft>
              <a:buNone/>
            </a:pPr>
            <a:r>
              <a:t/>
            </a:r>
            <a:endParaRPr sz="1000">
              <a:highlight>
                <a:srgbClr val="FFFFFF"/>
              </a:highlight>
              <a:latin typeface="Roboto Light"/>
              <a:ea typeface="Roboto Light"/>
              <a:cs typeface="Roboto Light"/>
              <a:sym typeface="Roboto Light"/>
            </a:endParaRPr>
          </a:p>
          <a:p>
            <a:pPr indent="0" lvl="0" marL="0" rtl="0" algn="l">
              <a:lnSpc>
                <a:spcPct val="114000"/>
              </a:lnSpc>
              <a:spcBef>
                <a:spcPts val="500"/>
              </a:spcBef>
              <a:spcAft>
                <a:spcPts val="500"/>
              </a:spcAft>
              <a:buNone/>
            </a:pPr>
            <a:r>
              <a:t/>
            </a:r>
            <a:endParaRPr sz="1000">
              <a:solidFill>
                <a:srgbClr val="222222"/>
              </a:solidFill>
              <a:latin typeface="Roboto Light"/>
              <a:ea typeface="Roboto Light"/>
              <a:cs typeface="Roboto Light"/>
              <a:sym typeface="Roboto Light"/>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 name="Shape 82"/>
        <p:cNvGrpSpPr/>
        <p:nvPr/>
      </p:nvGrpSpPr>
      <p:grpSpPr>
        <a:xfrm>
          <a:off x="0" y="0"/>
          <a:ext cx="0" cy="0"/>
          <a:chOff x="0" y="0"/>
          <a:chExt cx="0" cy="0"/>
        </a:xfrm>
      </p:grpSpPr>
      <p:sp>
        <p:nvSpPr>
          <p:cNvPr id="83" name="Google Shape;83;p22"/>
          <p:cNvSpPr txBox="1"/>
          <p:nvPr/>
        </p:nvSpPr>
        <p:spPr>
          <a:xfrm>
            <a:off x="301600" y="52850"/>
            <a:ext cx="5460000" cy="7926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3000">
                <a:latin typeface="Roboto"/>
                <a:ea typeface="Roboto"/>
                <a:cs typeface="Roboto"/>
                <a:sym typeface="Roboto"/>
              </a:rPr>
              <a:t>What to do</a:t>
            </a:r>
            <a:r>
              <a:rPr lang="en" sz="3000">
                <a:latin typeface="Roboto Black"/>
                <a:ea typeface="Roboto Black"/>
                <a:cs typeface="Roboto Black"/>
                <a:sym typeface="Roboto Black"/>
              </a:rPr>
              <a:t> during </a:t>
            </a:r>
            <a:r>
              <a:rPr lang="en" sz="3000">
                <a:latin typeface="Roboto"/>
                <a:ea typeface="Roboto"/>
                <a:cs typeface="Roboto"/>
                <a:sym typeface="Roboto"/>
              </a:rPr>
              <a:t>a meeting</a:t>
            </a:r>
            <a:endParaRPr sz="2800">
              <a:latin typeface="Roboto"/>
              <a:ea typeface="Roboto"/>
              <a:cs typeface="Roboto"/>
              <a:sym typeface="Roboto"/>
            </a:endParaRPr>
          </a:p>
        </p:txBody>
      </p:sp>
      <p:sp>
        <p:nvSpPr>
          <p:cNvPr id="84" name="Google Shape;84;p22"/>
          <p:cNvSpPr txBox="1"/>
          <p:nvPr/>
        </p:nvSpPr>
        <p:spPr>
          <a:xfrm>
            <a:off x="262950" y="886900"/>
            <a:ext cx="7727100" cy="2944800"/>
          </a:xfrm>
          <a:prstGeom prst="rect">
            <a:avLst/>
          </a:prstGeom>
          <a:noFill/>
          <a:ln>
            <a:noFill/>
          </a:ln>
        </p:spPr>
        <p:txBody>
          <a:bodyPr anchorCtr="0" anchor="t" bIns="91425" lIns="91425" spcFirstLastPara="1" rIns="91425" wrap="square" tIns="91425">
            <a:noAutofit/>
          </a:bodyPr>
          <a:lstStyle/>
          <a:p>
            <a:pPr indent="-304800" lvl="0" marL="457200" rtl="0" algn="l">
              <a:spcBef>
                <a:spcPts val="0"/>
              </a:spcBef>
              <a:spcAft>
                <a:spcPts val="0"/>
              </a:spcAft>
              <a:buSzPts val="1200"/>
              <a:buFont typeface="Roboto Light"/>
              <a:buAutoNum type="arabicPeriod"/>
            </a:pPr>
            <a:r>
              <a:rPr lang="en" sz="1200">
                <a:latin typeface="Roboto Light"/>
                <a:ea typeface="Roboto Light"/>
                <a:cs typeface="Roboto Light"/>
                <a:sym typeface="Roboto Light"/>
              </a:rPr>
              <a:t>Start the meeting on time. Late people can join in once it has begun. Otherwise, you’re putting the full day of meetings in your business at risk (domino effect). </a:t>
            </a:r>
            <a:endParaRPr sz="1200">
              <a:solidFill>
                <a:schemeClr val="dk1"/>
              </a:solidFill>
              <a:latin typeface="Roboto Light"/>
              <a:ea typeface="Roboto Light"/>
              <a:cs typeface="Roboto Light"/>
              <a:sym typeface="Roboto Light"/>
            </a:endParaRPr>
          </a:p>
          <a:p>
            <a:pPr indent="-304800" lvl="0" marL="457200" rtl="0" algn="l">
              <a:spcBef>
                <a:spcPts val="1000"/>
              </a:spcBef>
              <a:spcAft>
                <a:spcPts val="0"/>
              </a:spcAft>
              <a:buClr>
                <a:schemeClr val="dk1"/>
              </a:buClr>
              <a:buSzPts val="1200"/>
              <a:buFont typeface="Roboto Light"/>
              <a:buAutoNum type="arabicPeriod"/>
            </a:pPr>
            <a:r>
              <a:rPr lang="en" sz="1200">
                <a:solidFill>
                  <a:schemeClr val="dk1"/>
                </a:solidFill>
                <a:latin typeface="Roboto Light"/>
                <a:ea typeface="Roboto Light"/>
                <a:cs typeface="Roboto Light"/>
                <a:sym typeface="Roboto Light"/>
              </a:rPr>
              <a:t>Designate a note taker who will share meeting notes with attendees.</a:t>
            </a:r>
            <a:endParaRPr sz="1200">
              <a:solidFill>
                <a:schemeClr val="dk1"/>
              </a:solidFill>
              <a:latin typeface="Roboto Light"/>
              <a:ea typeface="Roboto Light"/>
              <a:cs typeface="Roboto Light"/>
              <a:sym typeface="Roboto Light"/>
            </a:endParaRPr>
          </a:p>
          <a:p>
            <a:pPr indent="-304800" lvl="0" marL="457200" rtl="0" algn="l">
              <a:spcBef>
                <a:spcPts val="1000"/>
              </a:spcBef>
              <a:spcAft>
                <a:spcPts val="0"/>
              </a:spcAft>
              <a:buSzPts val="1200"/>
              <a:buFont typeface="Roboto Light"/>
              <a:buAutoNum type="arabicPeriod"/>
            </a:pPr>
            <a:r>
              <a:rPr lang="en" sz="1200">
                <a:latin typeface="Roboto Light"/>
                <a:ea typeface="Roboto Light"/>
                <a:cs typeface="Roboto Light"/>
                <a:sym typeface="Roboto Light"/>
              </a:rPr>
              <a:t>Use a “parking lot” for off-topic discussions. </a:t>
            </a:r>
            <a:endParaRPr sz="1200">
              <a:latin typeface="Roboto Light"/>
              <a:ea typeface="Roboto Light"/>
              <a:cs typeface="Roboto Light"/>
              <a:sym typeface="Roboto Light"/>
            </a:endParaRPr>
          </a:p>
          <a:p>
            <a:pPr indent="-304800" lvl="1" marL="914400" rtl="0" algn="l">
              <a:spcBef>
                <a:spcPts val="1000"/>
              </a:spcBef>
              <a:spcAft>
                <a:spcPts val="0"/>
              </a:spcAft>
              <a:buSzPts val="1200"/>
              <a:buFont typeface="Roboto Light"/>
              <a:buAutoNum type="alphaLcPeriod"/>
            </a:pPr>
            <a:r>
              <a:rPr lang="en" sz="1200">
                <a:latin typeface="Roboto Light"/>
                <a:ea typeface="Roboto Light"/>
                <a:cs typeface="Roboto Light"/>
                <a:sym typeface="Roboto Light"/>
              </a:rPr>
              <a:t>If it isn’t part of your agenda, park it, then revisit at the end if there’s time. </a:t>
            </a:r>
            <a:endParaRPr sz="1200">
              <a:latin typeface="Roboto Light"/>
              <a:ea typeface="Roboto Light"/>
              <a:cs typeface="Roboto Light"/>
              <a:sym typeface="Roboto Light"/>
            </a:endParaRPr>
          </a:p>
          <a:p>
            <a:pPr indent="-304800" lvl="1" marL="914400" rtl="0" algn="l">
              <a:spcBef>
                <a:spcPts val="1000"/>
              </a:spcBef>
              <a:spcAft>
                <a:spcPts val="0"/>
              </a:spcAft>
              <a:buSzPts val="1200"/>
              <a:buFont typeface="Roboto Light"/>
              <a:buAutoNum type="alphaLcPeriod"/>
            </a:pPr>
            <a:r>
              <a:rPr lang="en" sz="1200">
                <a:latin typeface="Roboto Light"/>
                <a:ea typeface="Roboto Light"/>
                <a:cs typeface="Roboto Light"/>
                <a:sym typeface="Roboto Light"/>
              </a:rPr>
              <a:t>If not, create an Asana task or, if absolutely necessary, another meeting to address the parking lot topic.</a:t>
            </a:r>
            <a:endParaRPr sz="1200">
              <a:latin typeface="Roboto Light"/>
              <a:ea typeface="Roboto Light"/>
              <a:cs typeface="Roboto Light"/>
              <a:sym typeface="Roboto Light"/>
            </a:endParaRPr>
          </a:p>
          <a:p>
            <a:pPr indent="-304800" lvl="0" marL="457200" rtl="0" algn="l">
              <a:spcBef>
                <a:spcPts val="1000"/>
              </a:spcBef>
              <a:spcAft>
                <a:spcPts val="0"/>
              </a:spcAft>
              <a:buSzPts val="1200"/>
              <a:buFont typeface="Roboto Light"/>
              <a:buAutoNum type="arabicPeriod"/>
            </a:pPr>
            <a:r>
              <a:rPr lang="en" sz="1200">
                <a:latin typeface="Roboto Light"/>
                <a:ea typeface="Roboto Light"/>
                <a:cs typeface="Roboto Light"/>
                <a:sym typeface="Roboto Light"/>
              </a:rPr>
              <a:t>End the meeting with an action plan. Outline the action items coming out of the meeting and who is responsible. </a:t>
            </a:r>
            <a:endParaRPr sz="1200">
              <a:latin typeface="Roboto Light"/>
              <a:ea typeface="Roboto Light"/>
              <a:cs typeface="Roboto Light"/>
              <a:sym typeface="Roboto Light"/>
            </a:endParaRPr>
          </a:p>
          <a:p>
            <a:pPr indent="-304800" lvl="0" marL="457200" rtl="0" algn="l">
              <a:spcBef>
                <a:spcPts val="1000"/>
              </a:spcBef>
              <a:spcAft>
                <a:spcPts val="0"/>
              </a:spcAft>
              <a:buSzPts val="1200"/>
              <a:buFont typeface="Roboto Light"/>
              <a:buAutoNum type="arabicPeriod"/>
            </a:pPr>
            <a:r>
              <a:rPr lang="en" sz="1200">
                <a:latin typeface="Roboto Light"/>
                <a:ea typeface="Roboto Light"/>
                <a:cs typeface="Roboto Light"/>
                <a:sym typeface="Roboto Light"/>
              </a:rPr>
              <a:t>End the meeting on time. </a:t>
            </a:r>
            <a:endParaRPr sz="1200">
              <a:latin typeface="Roboto Light"/>
              <a:ea typeface="Roboto Light"/>
              <a:cs typeface="Roboto Light"/>
              <a:sym typeface="Roboto Light"/>
            </a:endParaRPr>
          </a:p>
          <a:p>
            <a:pPr indent="0" lvl="0" marL="0" rtl="0" algn="l">
              <a:spcBef>
                <a:spcPts val="1000"/>
              </a:spcBef>
              <a:spcAft>
                <a:spcPts val="0"/>
              </a:spcAft>
              <a:buNone/>
            </a:pPr>
            <a:r>
              <a:t/>
            </a:r>
            <a:endParaRPr sz="1600">
              <a:solidFill>
                <a:srgbClr val="595959"/>
              </a:solidFill>
              <a:latin typeface="Roboto Light"/>
              <a:ea typeface="Roboto Light"/>
              <a:cs typeface="Roboto Light"/>
              <a:sym typeface="Roboto Light"/>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23"/>
          <p:cNvSpPr txBox="1"/>
          <p:nvPr/>
        </p:nvSpPr>
        <p:spPr>
          <a:xfrm>
            <a:off x="301600" y="52850"/>
            <a:ext cx="5460000" cy="7926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3000">
                <a:latin typeface="Roboto"/>
                <a:ea typeface="Roboto"/>
                <a:cs typeface="Roboto"/>
                <a:sym typeface="Roboto"/>
              </a:rPr>
              <a:t>What to do</a:t>
            </a:r>
            <a:r>
              <a:rPr lang="en" sz="3000">
                <a:latin typeface="Roboto Black"/>
                <a:ea typeface="Roboto Black"/>
                <a:cs typeface="Roboto Black"/>
                <a:sym typeface="Roboto Black"/>
              </a:rPr>
              <a:t> after </a:t>
            </a:r>
            <a:r>
              <a:rPr lang="en" sz="3000">
                <a:latin typeface="Roboto"/>
                <a:ea typeface="Roboto"/>
                <a:cs typeface="Roboto"/>
                <a:sym typeface="Roboto"/>
              </a:rPr>
              <a:t>a meeting</a:t>
            </a:r>
            <a:endParaRPr sz="2800">
              <a:latin typeface="Roboto"/>
              <a:ea typeface="Roboto"/>
              <a:cs typeface="Roboto"/>
              <a:sym typeface="Roboto"/>
            </a:endParaRPr>
          </a:p>
        </p:txBody>
      </p:sp>
      <p:sp>
        <p:nvSpPr>
          <p:cNvPr id="90" name="Google Shape;90;p23"/>
          <p:cNvSpPr txBox="1"/>
          <p:nvPr/>
        </p:nvSpPr>
        <p:spPr>
          <a:xfrm>
            <a:off x="262950" y="886900"/>
            <a:ext cx="7727100" cy="2944800"/>
          </a:xfrm>
          <a:prstGeom prst="rect">
            <a:avLst/>
          </a:prstGeom>
          <a:noFill/>
          <a:ln>
            <a:noFill/>
          </a:ln>
        </p:spPr>
        <p:txBody>
          <a:bodyPr anchorCtr="0" anchor="t" bIns="91425" lIns="91425" spcFirstLastPara="1" rIns="91425" wrap="square" tIns="91425">
            <a:noAutofit/>
          </a:bodyPr>
          <a:lstStyle/>
          <a:p>
            <a:pPr indent="-304800" lvl="0" marL="457200" rtl="0" algn="l">
              <a:spcBef>
                <a:spcPts val="0"/>
              </a:spcBef>
              <a:spcAft>
                <a:spcPts val="0"/>
              </a:spcAft>
              <a:buSzPts val="1200"/>
              <a:buFont typeface="Roboto Light"/>
              <a:buAutoNum type="arabicPeriod"/>
            </a:pPr>
            <a:r>
              <a:rPr lang="en" sz="1200">
                <a:latin typeface="Roboto Light"/>
                <a:ea typeface="Roboto Light"/>
                <a:cs typeface="Roboto Light"/>
                <a:sym typeface="Roboto Light"/>
              </a:rPr>
              <a:t>Share meeting notes.</a:t>
            </a:r>
            <a:endParaRPr sz="1200">
              <a:latin typeface="Roboto Light"/>
              <a:ea typeface="Roboto Light"/>
              <a:cs typeface="Roboto Light"/>
              <a:sym typeface="Roboto Light"/>
            </a:endParaRPr>
          </a:p>
          <a:p>
            <a:pPr indent="-304800" lvl="0" marL="457200" rtl="0" algn="l">
              <a:spcBef>
                <a:spcPts val="1000"/>
              </a:spcBef>
              <a:spcAft>
                <a:spcPts val="0"/>
              </a:spcAft>
              <a:buSzPts val="1200"/>
              <a:buFont typeface="Roboto Light"/>
              <a:buAutoNum type="arabicPeriod"/>
            </a:pPr>
            <a:r>
              <a:rPr lang="en" sz="1200">
                <a:latin typeface="Roboto Light"/>
                <a:ea typeface="Roboto Light"/>
                <a:cs typeface="Roboto Light"/>
                <a:sym typeface="Roboto Light"/>
              </a:rPr>
              <a:t>Ask for meeting feedback. Was it worthwhile for everyone? What could be improved?</a:t>
            </a:r>
            <a:endParaRPr sz="1200">
              <a:latin typeface="Roboto Light"/>
              <a:ea typeface="Roboto Light"/>
              <a:cs typeface="Roboto Light"/>
              <a:sym typeface="Roboto Light"/>
            </a:endParaRPr>
          </a:p>
          <a:p>
            <a:pPr indent="-304800" lvl="0" marL="457200" rtl="0" algn="l">
              <a:spcBef>
                <a:spcPts val="1000"/>
              </a:spcBef>
              <a:spcAft>
                <a:spcPts val="0"/>
              </a:spcAft>
              <a:buSzPts val="1200"/>
              <a:buFont typeface="Roboto Light"/>
              <a:buAutoNum type="arabicPeriod"/>
            </a:pPr>
            <a:r>
              <a:rPr lang="en" sz="1200">
                <a:latin typeface="Roboto Light"/>
                <a:ea typeface="Roboto Light"/>
                <a:cs typeface="Roboto Light"/>
                <a:sym typeface="Roboto Light"/>
              </a:rPr>
              <a:t>Follow up on action items to make sure they’re being worked on. </a:t>
            </a:r>
            <a:endParaRPr sz="1200">
              <a:latin typeface="Roboto Light"/>
              <a:ea typeface="Roboto Light"/>
              <a:cs typeface="Roboto Light"/>
              <a:sym typeface="Roboto Light"/>
            </a:endParaRPr>
          </a:p>
          <a:p>
            <a:pPr indent="-304800" lvl="1" marL="914400" rtl="0" algn="l">
              <a:spcBef>
                <a:spcPts val="1000"/>
              </a:spcBef>
              <a:spcAft>
                <a:spcPts val="0"/>
              </a:spcAft>
              <a:buSzPts val="1200"/>
              <a:buFont typeface="Roboto Light"/>
              <a:buAutoNum type="alphaLcPeriod"/>
            </a:pPr>
            <a:r>
              <a:rPr lang="en" sz="1200">
                <a:latin typeface="Roboto Light"/>
                <a:ea typeface="Roboto Light"/>
                <a:cs typeface="Roboto Light"/>
                <a:sym typeface="Roboto Light"/>
              </a:rPr>
              <a:t>This is made simple by making action items tasks in your project management tool of choice.</a:t>
            </a:r>
            <a:endParaRPr sz="1200">
              <a:latin typeface="Roboto Light"/>
              <a:ea typeface="Roboto Light"/>
              <a:cs typeface="Roboto Light"/>
              <a:sym typeface="Roboto Light"/>
            </a:endParaRPr>
          </a:p>
          <a:p>
            <a:pPr indent="0" lvl="0" marL="0" rtl="0" algn="l">
              <a:spcBef>
                <a:spcPts val="1000"/>
              </a:spcBef>
              <a:spcAft>
                <a:spcPts val="0"/>
              </a:spcAft>
              <a:buNone/>
            </a:pPr>
            <a:r>
              <a:t/>
            </a:r>
            <a:endParaRPr sz="1200">
              <a:latin typeface="Roboto Light"/>
              <a:ea typeface="Roboto Light"/>
              <a:cs typeface="Roboto Light"/>
              <a:sym typeface="Roboto Light"/>
            </a:endParaRPr>
          </a:p>
          <a:p>
            <a:pPr indent="0" lvl="0" marL="0" rtl="0" algn="l">
              <a:spcBef>
                <a:spcPts val="1000"/>
              </a:spcBef>
              <a:spcAft>
                <a:spcPts val="0"/>
              </a:spcAft>
              <a:buNone/>
            </a:pPr>
            <a:r>
              <a:t/>
            </a:r>
            <a:endParaRPr sz="1600">
              <a:solidFill>
                <a:srgbClr val="595959"/>
              </a:solidFill>
              <a:latin typeface="Roboto Light"/>
              <a:ea typeface="Roboto Light"/>
              <a:cs typeface="Roboto Light"/>
              <a:sym typeface="Roboto Light"/>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sp>
        <p:nvSpPr>
          <p:cNvPr id="95" name="Google Shape;95;p24"/>
          <p:cNvSpPr txBox="1"/>
          <p:nvPr/>
        </p:nvSpPr>
        <p:spPr>
          <a:xfrm>
            <a:off x="301600" y="52850"/>
            <a:ext cx="6959700" cy="7926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3000">
                <a:latin typeface="Roboto"/>
                <a:ea typeface="Roboto"/>
                <a:cs typeface="Roboto"/>
                <a:sym typeface="Roboto"/>
              </a:rPr>
              <a:t>Tips for Remote Meetings specifically</a:t>
            </a:r>
            <a:endParaRPr sz="2800">
              <a:latin typeface="Roboto"/>
              <a:ea typeface="Roboto"/>
              <a:cs typeface="Roboto"/>
              <a:sym typeface="Roboto"/>
            </a:endParaRPr>
          </a:p>
        </p:txBody>
      </p:sp>
      <p:sp>
        <p:nvSpPr>
          <p:cNvPr id="96" name="Google Shape;96;p24"/>
          <p:cNvSpPr txBox="1"/>
          <p:nvPr/>
        </p:nvSpPr>
        <p:spPr>
          <a:xfrm>
            <a:off x="262950" y="886900"/>
            <a:ext cx="7727100" cy="294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Roboto"/>
                <a:ea typeface="Roboto"/>
                <a:cs typeface="Roboto"/>
                <a:sym typeface="Roboto"/>
              </a:rPr>
              <a:t>BEFORE</a:t>
            </a:r>
            <a:endParaRPr b="1" sz="1200">
              <a:latin typeface="Roboto"/>
              <a:ea typeface="Roboto"/>
              <a:cs typeface="Roboto"/>
              <a:sym typeface="Roboto"/>
            </a:endParaRPr>
          </a:p>
          <a:p>
            <a:pPr indent="-304800" lvl="0" marL="457200" rtl="0" algn="l">
              <a:spcBef>
                <a:spcPts val="1000"/>
              </a:spcBef>
              <a:spcAft>
                <a:spcPts val="0"/>
              </a:spcAft>
              <a:buSzPts val="1200"/>
              <a:buFont typeface="Roboto Light"/>
              <a:buAutoNum type="arabicPeriod"/>
            </a:pPr>
            <a:r>
              <a:rPr lang="en" sz="1200">
                <a:latin typeface="Roboto Light"/>
                <a:ea typeface="Roboto Light"/>
                <a:cs typeface="Roboto Light"/>
                <a:sym typeface="Roboto Light"/>
              </a:rPr>
              <a:t>Make your calendar public by default</a:t>
            </a:r>
            <a:endParaRPr sz="1200">
              <a:latin typeface="Roboto Light"/>
              <a:ea typeface="Roboto Light"/>
              <a:cs typeface="Roboto Light"/>
              <a:sym typeface="Roboto Light"/>
            </a:endParaRPr>
          </a:p>
          <a:p>
            <a:pPr indent="-304800" lvl="0" marL="457200" rtl="0" algn="l">
              <a:spcBef>
                <a:spcPts val="1000"/>
              </a:spcBef>
              <a:spcAft>
                <a:spcPts val="0"/>
              </a:spcAft>
              <a:buSzPts val="1200"/>
              <a:buFont typeface="Roboto Light"/>
              <a:buAutoNum type="arabicPeriod"/>
            </a:pPr>
            <a:r>
              <a:rPr lang="en" sz="1200">
                <a:latin typeface="Roboto Light"/>
                <a:ea typeface="Roboto Light"/>
                <a:cs typeface="Roboto Light"/>
                <a:sym typeface="Roboto Light"/>
              </a:rPr>
              <a:t>Ask whether the meeting is actually necessary or whether your goal could be achieved async </a:t>
            </a:r>
            <a:endParaRPr sz="1200">
              <a:latin typeface="Roboto Light"/>
              <a:ea typeface="Roboto Light"/>
              <a:cs typeface="Roboto Light"/>
              <a:sym typeface="Roboto Light"/>
            </a:endParaRPr>
          </a:p>
          <a:p>
            <a:pPr indent="-304800" lvl="0" marL="457200" rtl="0" algn="l">
              <a:spcBef>
                <a:spcPts val="1000"/>
              </a:spcBef>
              <a:spcAft>
                <a:spcPts val="0"/>
              </a:spcAft>
              <a:buSzPts val="1200"/>
              <a:buFont typeface="Roboto Light"/>
              <a:buAutoNum type="arabicPeriod"/>
            </a:pPr>
            <a:r>
              <a:rPr lang="en" sz="1200">
                <a:latin typeface="Roboto Light"/>
                <a:ea typeface="Roboto Light"/>
                <a:cs typeface="Roboto Light"/>
                <a:sym typeface="Roboto Light"/>
              </a:rPr>
              <a:t>Make sure you follow meeting invite guidelines and ALWAYS include a hangouts/zoom ahead of time</a:t>
            </a:r>
            <a:endParaRPr sz="1200">
              <a:latin typeface="Roboto Light"/>
              <a:ea typeface="Roboto Light"/>
              <a:cs typeface="Roboto Light"/>
              <a:sym typeface="Roboto Light"/>
            </a:endParaRPr>
          </a:p>
          <a:p>
            <a:pPr indent="0" lvl="0" marL="0" rtl="0" algn="l">
              <a:spcBef>
                <a:spcPts val="1000"/>
              </a:spcBef>
              <a:spcAft>
                <a:spcPts val="0"/>
              </a:spcAft>
              <a:buNone/>
            </a:pPr>
            <a:r>
              <a:rPr b="1" lang="en" sz="1200">
                <a:latin typeface="Roboto"/>
                <a:ea typeface="Roboto"/>
                <a:cs typeface="Roboto"/>
                <a:sym typeface="Roboto"/>
              </a:rPr>
              <a:t>DURING</a:t>
            </a:r>
            <a:endParaRPr sz="1200">
              <a:latin typeface="Roboto Light"/>
              <a:ea typeface="Roboto Light"/>
              <a:cs typeface="Roboto Light"/>
              <a:sym typeface="Roboto Light"/>
            </a:endParaRPr>
          </a:p>
          <a:p>
            <a:pPr indent="-304800" lvl="0" marL="457200" rtl="0" algn="l">
              <a:spcBef>
                <a:spcPts val="1000"/>
              </a:spcBef>
              <a:spcAft>
                <a:spcPts val="0"/>
              </a:spcAft>
              <a:buSzPts val="1200"/>
              <a:buFont typeface="Roboto Light"/>
              <a:buAutoNum type="arabicPeriod"/>
            </a:pPr>
            <a:r>
              <a:rPr lang="en" sz="1200">
                <a:solidFill>
                  <a:schemeClr val="dk1"/>
                </a:solidFill>
                <a:latin typeface="Roboto Light"/>
                <a:ea typeface="Roboto Light"/>
                <a:cs typeface="Roboto Light"/>
                <a:sym typeface="Roboto Light"/>
              </a:rPr>
              <a:t>Have cameras ON to ensure everyone’s concentration and participation. This also allows you to interpret visual queues and generally makes conversations easier, more enjoyable. </a:t>
            </a:r>
            <a:endParaRPr sz="1200">
              <a:solidFill>
                <a:schemeClr val="dk1"/>
              </a:solidFill>
              <a:latin typeface="Roboto Light"/>
              <a:ea typeface="Roboto Light"/>
              <a:cs typeface="Roboto Light"/>
              <a:sym typeface="Roboto Light"/>
            </a:endParaRPr>
          </a:p>
          <a:p>
            <a:pPr indent="-304800" lvl="0" marL="457200" rtl="0" algn="l">
              <a:spcBef>
                <a:spcPts val="1000"/>
              </a:spcBef>
              <a:spcAft>
                <a:spcPts val="0"/>
              </a:spcAft>
              <a:buClr>
                <a:schemeClr val="dk1"/>
              </a:buClr>
              <a:buSzPts val="1200"/>
              <a:buFont typeface="Roboto Light"/>
              <a:buAutoNum type="arabicPeriod"/>
            </a:pPr>
            <a:r>
              <a:rPr lang="en" sz="1200">
                <a:solidFill>
                  <a:schemeClr val="dk1"/>
                </a:solidFill>
                <a:latin typeface="Roboto Light"/>
                <a:ea typeface="Roboto Light"/>
                <a:cs typeface="Roboto Light"/>
                <a:sym typeface="Roboto Light"/>
              </a:rPr>
              <a:t>When the meeting starts, establish rules for speaking up. Remote meetings tend to unravel as people interrupt each other and talk over one another. </a:t>
            </a:r>
            <a:endParaRPr sz="1200">
              <a:solidFill>
                <a:schemeClr val="dk1"/>
              </a:solidFill>
              <a:latin typeface="Roboto Light"/>
              <a:ea typeface="Roboto Light"/>
              <a:cs typeface="Roboto Light"/>
              <a:sym typeface="Roboto Light"/>
            </a:endParaRPr>
          </a:p>
          <a:p>
            <a:pPr indent="-304800" lvl="0" marL="457200" rtl="0" algn="l">
              <a:spcBef>
                <a:spcPts val="1000"/>
              </a:spcBef>
              <a:spcAft>
                <a:spcPts val="0"/>
              </a:spcAft>
              <a:buSzPts val="1200"/>
              <a:buFont typeface="Roboto Light"/>
              <a:buAutoNum type="arabicPeriod"/>
            </a:pPr>
            <a:r>
              <a:rPr lang="en" sz="1200">
                <a:solidFill>
                  <a:schemeClr val="dk1"/>
                </a:solidFill>
                <a:latin typeface="Roboto Light"/>
                <a:ea typeface="Roboto Light"/>
                <a:cs typeface="Roboto Light"/>
                <a:sym typeface="Roboto Light"/>
              </a:rPr>
              <a:t>Clarify roles: Who is taking notes? Who is in charge out action items?</a:t>
            </a:r>
            <a:endParaRPr sz="1200">
              <a:solidFill>
                <a:schemeClr val="dk1"/>
              </a:solidFill>
              <a:latin typeface="Roboto Light"/>
              <a:ea typeface="Roboto Light"/>
              <a:cs typeface="Roboto Light"/>
              <a:sym typeface="Roboto Light"/>
            </a:endParaRPr>
          </a:p>
          <a:p>
            <a:pPr indent="0" lvl="0" marL="0" rtl="0" algn="l">
              <a:spcBef>
                <a:spcPts val="1000"/>
              </a:spcBef>
              <a:spcAft>
                <a:spcPts val="0"/>
              </a:spcAft>
              <a:buNone/>
            </a:pPr>
            <a:r>
              <a:rPr b="1" lang="en" sz="1200">
                <a:solidFill>
                  <a:schemeClr val="dk1"/>
                </a:solidFill>
                <a:latin typeface="Roboto"/>
                <a:ea typeface="Roboto"/>
                <a:cs typeface="Roboto"/>
                <a:sym typeface="Roboto"/>
              </a:rPr>
              <a:t>AFTER</a:t>
            </a:r>
            <a:endParaRPr b="1" sz="1200">
              <a:solidFill>
                <a:schemeClr val="dk1"/>
              </a:solidFill>
              <a:latin typeface="Roboto"/>
              <a:ea typeface="Roboto"/>
              <a:cs typeface="Roboto"/>
              <a:sym typeface="Roboto"/>
            </a:endParaRPr>
          </a:p>
          <a:p>
            <a:pPr indent="-304800" lvl="0" marL="457200" rtl="0" algn="l">
              <a:spcBef>
                <a:spcPts val="1000"/>
              </a:spcBef>
              <a:spcAft>
                <a:spcPts val="0"/>
              </a:spcAft>
              <a:buSzPts val="1200"/>
              <a:buFont typeface="Roboto Light"/>
              <a:buAutoNum type="arabicPeriod"/>
            </a:pPr>
            <a:r>
              <a:rPr lang="en" sz="1200">
                <a:latin typeface="Roboto Light"/>
                <a:ea typeface="Roboto Light"/>
                <a:cs typeface="Roboto Light"/>
                <a:sym typeface="Roboto Light"/>
              </a:rPr>
              <a:t>Share meeting notes with attendees. This are more important than ever with people working remote. </a:t>
            </a:r>
            <a:endParaRPr sz="1200">
              <a:solidFill>
                <a:srgbClr val="595959"/>
              </a:solidFill>
              <a:latin typeface="Roboto Light"/>
              <a:ea typeface="Roboto Light"/>
              <a:cs typeface="Roboto Light"/>
              <a:sym typeface="Roboto Light"/>
            </a:endParaRPr>
          </a:p>
          <a:p>
            <a:pPr indent="0" lvl="0" marL="0" rtl="0" algn="l">
              <a:spcBef>
                <a:spcPts val="1000"/>
              </a:spcBef>
              <a:spcAft>
                <a:spcPts val="0"/>
              </a:spcAft>
              <a:buNone/>
            </a:pPr>
            <a:r>
              <a:t/>
            </a:r>
            <a:endParaRPr sz="1600">
              <a:solidFill>
                <a:srgbClr val="595959"/>
              </a:solidFill>
              <a:latin typeface="Roboto Light"/>
              <a:ea typeface="Roboto Light"/>
              <a:cs typeface="Roboto Light"/>
              <a:sym typeface="Roboto Light"/>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sp>
        <p:nvSpPr>
          <p:cNvPr id="101" name="Google Shape;101;p25"/>
          <p:cNvSpPr txBox="1"/>
          <p:nvPr/>
        </p:nvSpPr>
        <p:spPr>
          <a:xfrm>
            <a:off x="301600" y="52850"/>
            <a:ext cx="5556600" cy="7926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3000">
                <a:latin typeface="Roboto Black"/>
                <a:ea typeface="Roboto Black"/>
                <a:cs typeface="Roboto Black"/>
                <a:sym typeface="Roboto Black"/>
              </a:rPr>
              <a:t>Common meeting types</a:t>
            </a:r>
            <a:endParaRPr sz="2800">
              <a:latin typeface="Roboto Black"/>
              <a:ea typeface="Roboto Black"/>
              <a:cs typeface="Roboto Black"/>
              <a:sym typeface="Roboto Black"/>
            </a:endParaRPr>
          </a:p>
        </p:txBody>
      </p:sp>
      <p:sp>
        <p:nvSpPr>
          <p:cNvPr id="102" name="Google Shape;102;p25"/>
          <p:cNvSpPr txBox="1"/>
          <p:nvPr/>
        </p:nvSpPr>
        <p:spPr>
          <a:xfrm>
            <a:off x="301600" y="1099350"/>
            <a:ext cx="7727100" cy="3404100"/>
          </a:xfrm>
          <a:prstGeom prst="rect">
            <a:avLst/>
          </a:prstGeom>
          <a:noFill/>
          <a:ln>
            <a:noFill/>
          </a:ln>
        </p:spPr>
        <p:txBody>
          <a:bodyPr anchorCtr="0" anchor="t" bIns="91425" lIns="91425" spcFirstLastPara="1" rIns="91425" wrap="square" tIns="91425">
            <a:noAutofit/>
          </a:bodyPr>
          <a:lstStyle/>
          <a:p>
            <a:pPr indent="-292100" lvl="0" marL="457200" rtl="0" algn="l">
              <a:spcBef>
                <a:spcPts val="0"/>
              </a:spcBef>
              <a:spcAft>
                <a:spcPts val="0"/>
              </a:spcAft>
              <a:buSzPts val="1000"/>
              <a:buFont typeface="Roboto Light"/>
              <a:buChar char="●"/>
            </a:pPr>
            <a:r>
              <a:rPr b="1" lang="en" sz="1000">
                <a:latin typeface="Roboto"/>
                <a:ea typeface="Roboto"/>
                <a:cs typeface="Roboto"/>
                <a:sym typeface="Roboto"/>
              </a:rPr>
              <a:t>Decision-making meetings</a:t>
            </a:r>
            <a:r>
              <a:rPr lang="en" sz="1000">
                <a:latin typeface="Roboto Light"/>
                <a:ea typeface="Roboto Light"/>
                <a:cs typeface="Roboto Light"/>
                <a:sym typeface="Roboto Light"/>
              </a:rPr>
              <a:t> (should be the majority of meetings)</a:t>
            </a:r>
            <a:endParaRPr sz="1000">
              <a:latin typeface="Roboto Light"/>
              <a:ea typeface="Roboto Light"/>
              <a:cs typeface="Roboto Light"/>
              <a:sym typeface="Roboto Light"/>
            </a:endParaRPr>
          </a:p>
          <a:p>
            <a:pPr indent="-292100" lvl="1" marL="914400" rtl="0" algn="l">
              <a:spcBef>
                <a:spcPts val="1000"/>
              </a:spcBef>
              <a:spcAft>
                <a:spcPts val="0"/>
              </a:spcAft>
              <a:buSzPts val="1000"/>
              <a:buFont typeface="Roboto Light"/>
              <a:buChar char="○"/>
            </a:pPr>
            <a:r>
              <a:rPr lang="en" sz="1000">
                <a:latin typeface="Roboto Light"/>
                <a:ea typeface="Roboto Light"/>
                <a:cs typeface="Roboto Light"/>
                <a:sym typeface="Roboto Light"/>
              </a:rPr>
              <a:t>Purpose: Come to a defined decision on something or at least conclude with action items</a:t>
            </a:r>
            <a:endParaRPr sz="1000">
              <a:latin typeface="Roboto Light"/>
              <a:ea typeface="Roboto Light"/>
              <a:cs typeface="Roboto Light"/>
              <a:sym typeface="Roboto Light"/>
            </a:endParaRPr>
          </a:p>
          <a:p>
            <a:pPr indent="-292100" lvl="1" marL="914400" rtl="0" algn="l">
              <a:spcBef>
                <a:spcPts val="1000"/>
              </a:spcBef>
              <a:spcAft>
                <a:spcPts val="0"/>
              </a:spcAft>
              <a:buSzPts val="1000"/>
              <a:buFont typeface="Roboto Light"/>
              <a:buChar char="○"/>
            </a:pPr>
            <a:r>
              <a:rPr lang="en" sz="1000">
                <a:latin typeface="Roboto Light"/>
                <a:ea typeface="Roboto Light"/>
                <a:cs typeface="Roboto Light"/>
                <a:sym typeface="Roboto Light"/>
              </a:rPr>
              <a:t>Example: OKR planning</a:t>
            </a:r>
            <a:endParaRPr sz="1000">
              <a:latin typeface="Roboto Light"/>
              <a:ea typeface="Roboto Light"/>
              <a:cs typeface="Roboto Light"/>
              <a:sym typeface="Roboto Light"/>
            </a:endParaRPr>
          </a:p>
          <a:p>
            <a:pPr indent="-292100" lvl="0" marL="457200" rtl="0" algn="l">
              <a:spcBef>
                <a:spcPts val="1000"/>
              </a:spcBef>
              <a:spcAft>
                <a:spcPts val="0"/>
              </a:spcAft>
              <a:buSzPts val="1000"/>
              <a:buFont typeface="Roboto"/>
              <a:buChar char="●"/>
            </a:pPr>
            <a:r>
              <a:rPr b="1" lang="en" sz="1000">
                <a:latin typeface="Roboto"/>
                <a:ea typeface="Roboto"/>
                <a:cs typeface="Roboto"/>
                <a:sym typeface="Roboto"/>
              </a:rPr>
              <a:t>Brainstorm meetings</a:t>
            </a:r>
            <a:endParaRPr b="1" sz="1000">
              <a:latin typeface="Roboto"/>
              <a:ea typeface="Roboto"/>
              <a:cs typeface="Roboto"/>
              <a:sym typeface="Roboto"/>
            </a:endParaRPr>
          </a:p>
          <a:p>
            <a:pPr indent="-292100" lvl="1" marL="914400" rtl="0" algn="l">
              <a:spcBef>
                <a:spcPts val="1000"/>
              </a:spcBef>
              <a:spcAft>
                <a:spcPts val="0"/>
              </a:spcAft>
              <a:buSzPts val="1000"/>
              <a:buFont typeface="Roboto Light"/>
              <a:buChar char="○"/>
            </a:pPr>
            <a:r>
              <a:rPr lang="en" sz="1000">
                <a:latin typeface="Roboto Light"/>
                <a:ea typeface="Roboto Light"/>
                <a:cs typeface="Roboto Light"/>
                <a:sym typeface="Roboto Light"/>
              </a:rPr>
              <a:t>Purpose: Tap the collective brain power to come up with ideas</a:t>
            </a:r>
            <a:endParaRPr sz="1000">
              <a:latin typeface="Roboto Light"/>
              <a:ea typeface="Roboto Light"/>
              <a:cs typeface="Roboto Light"/>
              <a:sym typeface="Roboto Light"/>
            </a:endParaRPr>
          </a:p>
          <a:p>
            <a:pPr indent="-292100" lvl="1" marL="914400" rtl="0" algn="l">
              <a:spcBef>
                <a:spcPts val="1000"/>
              </a:spcBef>
              <a:spcAft>
                <a:spcPts val="0"/>
              </a:spcAft>
              <a:buSzPts val="1000"/>
              <a:buFont typeface="Roboto Light"/>
              <a:buChar char="○"/>
            </a:pPr>
            <a:r>
              <a:rPr lang="en" sz="1000">
                <a:latin typeface="Roboto Light"/>
                <a:ea typeface="Roboto Light"/>
                <a:cs typeface="Roboto Light"/>
                <a:sym typeface="Roboto Light"/>
              </a:rPr>
              <a:t>Example: Naming a new product offering </a:t>
            </a:r>
            <a:endParaRPr sz="1000">
              <a:latin typeface="Roboto Light"/>
              <a:ea typeface="Roboto Light"/>
              <a:cs typeface="Roboto Light"/>
              <a:sym typeface="Roboto Light"/>
            </a:endParaRPr>
          </a:p>
          <a:p>
            <a:pPr indent="-292100" lvl="0" marL="457200" rtl="0" algn="l">
              <a:spcBef>
                <a:spcPts val="1000"/>
              </a:spcBef>
              <a:spcAft>
                <a:spcPts val="0"/>
              </a:spcAft>
              <a:buSzPts val="1000"/>
              <a:buFont typeface="Roboto"/>
              <a:buChar char="●"/>
            </a:pPr>
            <a:r>
              <a:rPr b="1" lang="en" sz="1000">
                <a:latin typeface="Roboto"/>
                <a:ea typeface="Roboto"/>
                <a:cs typeface="Roboto"/>
                <a:sym typeface="Roboto"/>
              </a:rPr>
              <a:t>Project meetings</a:t>
            </a:r>
            <a:endParaRPr b="1" sz="1000">
              <a:latin typeface="Roboto"/>
              <a:ea typeface="Roboto"/>
              <a:cs typeface="Roboto"/>
              <a:sym typeface="Roboto"/>
            </a:endParaRPr>
          </a:p>
          <a:p>
            <a:pPr indent="-292100" lvl="1" marL="914400" rtl="0" algn="l">
              <a:spcBef>
                <a:spcPts val="1000"/>
              </a:spcBef>
              <a:spcAft>
                <a:spcPts val="0"/>
              </a:spcAft>
              <a:buSzPts val="1000"/>
              <a:buFont typeface="Roboto Light"/>
              <a:buChar char="○"/>
            </a:pPr>
            <a:r>
              <a:rPr lang="en" sz="1000">
                <a:latin typeface="Roboto Light"/>
                <a:ea typeface="Roboto Light"/>
                <a:cs typeface="Roboto Light"/>
                <a:sym typeface="Roboto Light"/>
              </a:rPr>
              <a:t>Purpose: Get updates from everyone involved in a larger initiative</a:t>
            </a:r>
            <a:endParaRPr sz="1000">
              <a:latin typeface="Roboto Light"/>
              <a:ea typeface="Roboto Light"/>
              <a:cs typeface="Roboto Light"/>
              <a:sym typeface="Roboto Light"/>
            </a:endParaRPr>
          </a:p>
          <a:p>
            <a:pPr indent="-292100" lvl="1" marL="914400" rtl="0" algn="l">
              <a:spcBef>
                <a:spcPts val="1000"/>
              </a:spcBef>
              <a:spcAft>
                <a:spcPts val="0"/>
              </a:spcAft>
              <a:buSzPts val="1000"/>
              <a:buFont typeface="Roboto Light"/>
              <a:buChar char="○"/>
            </a:pPr>
            <a:r>
              <a:rPr lang="en" sz="1000">
                <a:latin typeface="Roboto Light"/>
                <a:ea typeface="Roboto Light"/>
                <a:cs typeface="Roboto Light"/>
                <a:sym typeface="Roboto Light"/>
              </a:rPr>
              <a:t>Example: Product launch planning</a:t>
            </a:r>
            <a:endParaRPr sz="1000">
              <a:latin typeface="Roboto Light"/>
              <a:ea typeface="Roboto Light"/>
              <a:cs typeface="Roboto Light"/>
              <a:sym typeface="Roboto Light"/>
            </a:endParaRPr>
          </a:p>
          <a:p>
            <a:pPr indent="-292100" lvl="0" marL="457200" rtl="0" algn="l">
              <a:spcBef>
                <a:spcPts val="1000"/>
              </a:spcBef>
              <a:spcAft>
                <a:spcPts val="0"/>
              </a:spcAft>
              <a:buSzPts val="1000"/>
              <a:buFont typeface="Roboto"/>
              <a:buChar char="●"/>
            </a:pPr>
            <a:r>
              <a:rPr b="1" lang="en" sz="1000">
                <a:latin typeface="Roboto"/>
                <a:ea typeface="Roboto"/>
                <a:cs typeface="Roboto"/>
                <a:sym typeface="Roboto"/>
              </a:rPr>
              <a:t>1 on 1s</a:t>
            </a:r>
            <a:endParaRPr b="1" sz="1000">
              <a:latin typeface="Roboto"/>
              <a:ea typeface="Roboto"/>
              <a:cs typeface="Roboto"/>
              <a:sym typeface="Roboto"/>
            </a:endParaRPr>
          </a:p>
          <a:p>
            <a:pPr indent="-292100" lvl="1" marL="914400" rtl="0" algn="l">
              <a:spcBef>
                <a:spcPts val="1000"/>
              </a:spcBef>
              <a:spcAft>
                <a:spcPts val="0"/>
              </a:spcAft>
              <a:buSzPts val="1000"/>
              <a:buFont typeface="Roboto Light"/>
              <a:buChar char="○"/>
            </a:pPr>
            <a:r>
              <a:rPr lang="en" sz="1000">
                <a:latin typeface="Roboto Light"/>
                <a:ea typeface="Roboto Light"/>
                <a:cs typeface="Roboto Light"/>
                <a:sym typeface="Roboto Light"/>
              </a:rPr>
              <a:t>Purpose: Get or provide a personal and professional status update</a:t>
            </a:r>
            <a:endParaRPr sz="1000">
              <a:latin typeface="Roboto Light"/>
              <a:ea typeface="Roboto Light"/>
              <a:cs typeface="Roboto Light"/>
              <a:sym typeface="Roboto Light"/>
            </a:endParaRPr>
          </a:p>
          <a:p>
            <a:pPr indent="-292100" lvl="1" marL="914400" rtl="0" algn="l">
              <a:spcBef>
                <a:spcPts val="1000"/>
              </a:spcBef>
              <a:spcAft>
                <a:spcPts val="0"/>
              </a:spcAft>
              <a:buSzPts val="1000"/>
              <a:buFont typeface="Roboto Light"/>
              <a:buChar char="○"/>
            </a:pPr>
            <a:r>
              <a:rPr lang="en" sz="1000">
                <a:latin typeface="Roboto Light"/>
                <a:ea typeface="Roboto Light"/>
                <a:cs typeface="Roboto Light"/>
                <a:sym typeface="Roboto Light"/>
              </a:rPr>
              <a:t>Example: Biweekly or monthly 1on1s with your manager</a:t>
            </a:r>
            <a:endParaRPr sz="1000">
              <a:latin typeface="Roboto Light"/>
              <a:ea typeface="Roboto Light"/>
              <a:cs typeface="Roboto Light"/>
              <a:sym typeface="Roboto Light"/>
            </a:endParaRPr>
          </a:p>
          <a:p>
            <a:pPr indent="0" lvl="0" marL="457200" rtl="0" algn="l">
              <a:spcBef>
                <a:spcPts val="1000"/>
              </a:spcBef>
              <a:spcAft>
                <a:spcPts val="0"/>
              </a:spcAft>
              <a:buNone/>
            </a:pPr>
            <a:r>
              <a:t/>
            </a:r>
            <a:endParaRPr>
              <a:latin typeface="Roboto Light"/>
              <a:ea typeface="Roboto Light"/>
              <a:cs typeface="Roboto Light"/>
              <a:sym typeface="Roboto Light"/>
            </a:endParaRPr>
          </a:p>
          <a:p>
            <a:pPr indent="0" lvl="0" marL="0" rtl="0" algn="l">
              <a:spcBef>
                <a:spcPts val="1000"/>
              </a:spcBef>
              <a:spcAft>
                <a:spcPts val="0"/>
              </a:spcAft>
              <a:buNone/>
            </a:pPr>
            <a:r>
              <a:t/>
            </a:r>
            <a:endParaRPr sz="1600">
              <a:solidFill>
                <a:srgbClr val="FC6867"/>
              </a:solidFill>
              <a:latin typeface="Roboto Light"/>
              <a:ea typeface="Roboto Light"/>
              <a:cs typeface="Roboto Light"/>
              <a:sym typeface="Roboto Light"/>
            </a:endParaRPr>
          </a:p>
          <a:p>
            <a:pPr indent="0" lvl="0" marL="457200" rtl="0" algn="l">
              <a:spcBef>
                <a:spcPts val="1000"/>
              </a:spcBef>
              <a:spcAft>
                <a:spcPts val="0"/>
              </a:spcAft>
              <a:buNone/>
            </a:pPr>
            <a:r>
              <a:t/>
            </a:r>
            <a:endParaRPr sz="1600">
              <a:solidFill>
                <a:srgbClr val="595959"/>
              </a:solidFill>
              <a:latin typeface="Roboto Light"/>
              <a:ea typeface="Roboto Light"/>
              <a:cs typeface="Roboto Light"/>
              <a:sym typeface="Roboto Light"/>
            </a:endParaRPr>
          </a:p>
          <a:p>
            <a:pPr indent="0" lvl="0" marL="0" rtl="0" algn="l">
              <a:spcBef>
                <a:spcPts val="1000"/>
              </a:spcBef>
              <a:spcAft>
                <a:spcPts val="0"/>
              </a:spcAft>
              <a:buNone/>
            </a:pPr>
            <a:r>
              <a:t/>
            </a:r>
            <a:endParaRPr sz="1600">
              <a:solidFill>
                <a:srgbClr val="595959"/>
              </a:solidFill>
              <a:latin typeface="Roboto Light"/>
              <a:ea typeface="Roboto Light"/>
              <a:cs typeface="Roboto Light"/>
              <a:sym typeface="Roboto Light"/>
            </a:endParaRPr>
          </a:p>
          <a:p>
            <a:pPr indent="0" lvl="0" marL="0" rtl="0" algn="l">
              <a:spcBef>
                <a:spcPts val="0"/>
              </a:spcBef>
              <a:spcAft>
                <a:spcPts val="0"/>
              </a:spcAft>
              <a:buNone/>
            </a:pPr>
            <a:r>
              <a:t/>
            </a:r>
            <a:endParaRPr sz="1600">
              <a:solidFill>
                <a:srgbClr val="595959"/>
              </a:solidFill>
              <a:latin typeface="Roboto Light"/>
              <a:ea typeface="Roboto Light"/>
              <a:cs typeface="Roboto Light"/>
              <a:sym typeface="Roboto Light"/>
            </a:endParaRPr>
          </a:p>
        </p:txBody>
      </p:sp>
    </p:spTree>
  </p:cSld>
  <p:clrMapOvr>
    <a:masterClrMapping/>
  </p:clrMapOvr>
</p:sld>
</file>

<file path=ppt/theme/theme1.xml><?xml version="1.0" encoding="utf-8"?>
<a:theme xmlns:a="http://schemas.openxmlformats.org/drawingml/2006/main" xmlns:r="http://schemas.openxmlformats.org/officeDocument/2006/relationships" name="Unito Master">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